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8.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8.xml.rels" ContentType="application/vnd.openxmlformats-package.relationships+xml"/>
  <Override PartName="/ppt/slideMasters/_rels/slideMaster27.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24.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28.xml" ContentType="application/vnd.openxmlformats-officedocument.theme+xml"/>
  <Override PartName="/ppt/theme/theme16.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4.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1.png" ContentType="image/png"/>
  <Override PartName="/ppt/media/image6.jpeg" ContentType="image/jpeg"/>
  <Override PartName="/ppt/media/image10.jpeg" ContentType="image/jpeg"/>
  <Override PartName="/ppt/media/image7.jpeg" ContentType="image/jpeg"/>
  <Override PartName="/ppt/media/image9.jpeg" ContentType="image/jpeg"/>
  <Override PartName="/ppt/media/image12.jpeg" ContentType="image/jpeg"/>
  <Override PartName="/ppt/media/image11.jpeg" ContentType="image/jpeg"/>
  <Override PartName="/ppt/media/image8.jpeg" ContentType="image/jpeg"/>
  <Override PartName="/ppt/media/image13.jpeg" ContentType="image/jpe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 Target="slides/slide1.xml"/><Relationship Id="rId31" Type="http://schemas.openxmlformats.org/officeDocument/2006/relationships/slide" Target="slides/slide2.xml"/><Relationship Id="rId32" Type="http://schemas.openxmlformats.org/officeDocument/2006/relationships/slide" Target="slides/slide3.xml"/><Relationship Id="rId33" Type="http://schemas.openxmlformats.org/officeDocument/2006/relationships/slide" Target="slides/slide4.xml"/><Relationship Id="rId34" Type="http://schemas.openxmlformats.org/officeDocument/2006/relationships/slide" Target="slides/slide5.xml"/><Relationship Id="rId35" Type="http://schemas.openxmlformats.org/officeDocument/2006/relationships/slide" Target="slides/slide6.xml"/><Relationship Id="rId36" Type="http://schemas.openxmlformats.org/officeDocument/2006/relationships/slide" Target="slides/slide7.xml"/><Relationship Id="rId37" Type="http://schemas.openxmlformats.org/officeDocument/2006/relationships/slide" Target="slides/slide8.xml"/><Relationship Id="rId38" Type="http://schemas.openxmlformats.org/officeDocument/2006/relationships/slide" Target="slides/slide9.xml"/><Relationship Id="rId39" Type="http://schemas.openxmlformats.org/officeDocument/2006/relationships/slide" Target="slides/slide10.xml"/><Relationship Id="rId40" Type="http://schemas.openxmlformats.org/officeDocument/2006/relationships/slide" Target="slides/slide11.xml"/><Relationship Id="rId41" Type="http://schemas.openxmlformats.org/officeDocument/2006/relationships/slide" Target="slides/slide12.xml"/><Relationship Id="rId42" Type="http://schemas.openxmlformats.org/officeDocument/2006/relationships/slide" Target="slides/slide13.xml"/><Relationship Id="rId43" Type="http://schemas.openxmlformats.org/officeDocument/2006/relationships/slide" Target="slides/slide14.xml"/><Relationship Id="rId44" Type="http://schemas.openxmlformats.org/officeDocument/2006/relationships/slide" Target="slides/slide15.xml"/><Relationship Id="rId45" Type="http://schemas.openxmlformats.org/officeDocument/2006/relationships/slide" Target="slides/slide16.xml"/><Relationship Id="rId46" Type="http://schemas.openxmlformats.org/officeDocument/2006/relationships/slide" Target="slides/slide17.xml"/><Relationship Id="rId47" Type="http://schemas.openxmlformats.org/officeDocument/2006/relationships/slide" Target="slides/slide18.xml"/><Relationship Id="rId48" Type="http://schemas.openxmlformats.org/officeDocument/2006/relationships/slide" Target="slides/slide19.xml"/><Relationship Id="rId49" Type="http://schemas.openxmlformats.org/officeDocument/2006/relationships/slide" Target="slides/slide20.xml"/><Relationship Id="rId50" Type="http://schemas.openxmlformats.org/officeDocument/2006/relationships/slide" Target="slides/slide21.xml"/><Relationship Id="rId51" Type="http://schemas.openxmlformats.org/officeDocument/2006/relationships/slide" Target="slides/slide22.xml"/><Relationship Id="rId52" Type="http://schemas.openxmlformats.org/officeDocument/2006/relationships/slide" Target="slides/slide23.xml"/><Relationship Id="rId53" Type="http://schemas.openxmlformats.org/officeDocument/2006/relationships/slide" Target="slides/slide24.xml"/><Relationship Id="rId5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4015800" y="813240"/>
            <a:ext cx="4414320" cy="96012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3" name="PlaceHolder 2"/>
          <p:cNvSpPr>
            <a:spLocks noGrp="1"/>
          </p:cNvSpPr>
          <p:nvPr>
            <p:ph type="subTitle"/>
          </p:nvPr>
        </p:nvSpPr>
        <p:spPr>
          <a:xfrm>
            <a:off x="0" y="0"/>
            <a:ext cx="3097800" cy="51433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31" name="PlaceHolder 1"/>
          <p:cNvSpPr>
            <a:spLocks noGrp="1"/>
          </p:cNvSpPr>
          <p:nvPr>
            <p:ph type="title"/>
          </p:nvPr>
        </p:nvSpPr>
        <p:spPr>
          <a:xfrm>
            <a:off x="4015800" y="813240"/>
            <a:ext cx="4414320" cy="96012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32" name="PlaceHolder 2"/>
          <p:cNvSpPr>
            <a:spLocks noGrp="1"/>
          </p:cNvSpPr>
          <p:nvPr>
            <p:ph/>
          </p:nvPr>
        </p:nvSpPr>
        <p:spPr>
          <a:xfrm>
            <a:off x="0" y="0"/>
            <a:ext cx="3097800" cy="514332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35" name="PlaceHolder 1"/>
          <p:cNvSpPr>
            <a:spLocks noGrp="1"/>
          </p:cNvSpPr>
          <p:nvPr>
            <p:ph type="title"/>
          </p:nvPr>
        </p:nvSpPr>
        <p:spPr>
          <a:xfrm>
            <a:off x="4015800" y="813240"/>
            <a:ext cx="4414320" cy="96012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36" name="PlaceHolder 2"/>
          <p:cNvSpPr>
            <a:spLocks noGrp="1"/>
          </p:cNvSpPr>
          <p:nvPr>
            <p:ph/>
          </p:nvPr>
        </p:nvSpPr>
        <p:spPr>
          <a:xfrm>
            <a:off x="0" y="0"/>
            <a:ext cx="1511640" cy="514332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37" name="PlaceHolder 3"/>
          <p:cNvSpPr>
            <a:spLocks noGrp="1"/>
          </p:cNvSpPr>
          <p:nvPr>
            <p:ph/>
          </p:nvPr>
        </p:nvSpPr>
        <p:spPr>
          <a:xfrm>
            <a:off x="1587600" y="0"/>
            <a:ext cx="1511640" cy="514332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39" name="PlaceHolder 1"/>
          <p:cNvSpPr>
            <a:spLocks noGrp="1"/>
          </p:cNvSpPr>
          <p:nvPr>
            <p:ph type="title"/>
          </p:nvPr>
        </p:nvSpPr>
        <p:spPr>
          <a:xfrm>
            <a:off x="4015800" y="813240"/>
            <a:ext cx="4414320" cy="96012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spTree>
      <p:nvGrpSpPr>
        <p:cNvPr id="1" name=""/>
        <p:cNvGrpSpPr/>
        <p:nvPr/>
      </p:nvGrpSpPr>
      <p:grpSpPr>
        <a:xfrm>
          <a:off x="0" y="0"/>
          <a:ext cx="0" cy="0"/>
          <a:chOff x="0" y="0"/>
          <a:chExt cx="0" cy="0"/>
        </a:xfrm>
      </p:grpSpPr>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2">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5702760" y="0"/>
            <a:ext cx="366948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1" name="PlaceHolder 2"/>
          <p:cNvSpPr>
            <a:spLocks noGrp="1"/>
          </p:cNvSpPr>
          <p:nvPr>
            <p:ph type="title"/>
          </p:nvPr>
        </p:nvSpPr>
        <p:spPr>
          <a:xfrm>
            <a:off x="487440" y="1436400"/>
            <a:ext cx="4705920" cy="1715400"/>
          </a:xfrm>
          <a:prstGeom prst="rect">
            <a:avLst/>
          </a:prstGeom>
          <a:noFill/>
          <a:ln w="0">
            <a:noFill/>
          </a:ln>
        </p:spPr>
        <p:txBody>
          <a:bodyPr lIns="91440" rIns="91440" tIns="91440" bIns="91440" anchor="b">
            <a:noAutofit/>
          </a:bodyPr>
          <a:p>
            <a:pPr indent="0">
              <a:buNone/>
            </a:pPr>
            <a:r>
              <a:rPr b="0" lang="fr-FR" sz="4800" spc="-1" strike="noStrike">
                <a:solidFill>
                  <a:schemeClr val="dk1"/>
                </a:solidFill>
                <a:latin typeface="Arial"/>
              </a:rPr>
              <a:t>Click to edit the title text format</a:t>
            </a:r>
            <a:endParaRPr b="0" lang="fr-FR" sz="4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713160" y="444960"/>
            <a:ext cx="771048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738720" y="1234440"/>
            <a:ext cx="3759120" cy="754200"/>
          </a:xfrm>
          <a:prstGeom prst="rect">
            <a:avLst/>
          </a:prstGeom>
          <a:noFill/>
          <a:ln w="0">
            <a:noFill/>
          </a:ln>
        </p:spPr>
        <p:txBody>
          <a:bodyPr lIns="91440" rIns="91440" tIns="91440" bIns="91440" anchor="b">
            <a:noAutofit/>
          </a:bodyPr>
          <a:p>
            <a:pPr indent="0">
              <a:lnSpc>
                <a:spcPct val="100000"/>
              </a:lnSpc>
              <a:buNone/>
            </a:pPr>
            <a:r>
              <a:rPr b="0" lang="fr-FR" sz="3900" spc="-1" strike="noStrike">
                <a:solidFill>
                  <a:schemeClr val="dk1"/>
                </a:solidFill>
                <a:latin typeface="Syncopate"/>
                <a:ea typeface="Syncopate"/>
              </a:rPr>
              <a:t>xx%</a:t>
            </a:r>
            <a:endParaRPr b="0" lang="fr-FR" sz="3900" spc="-1" strike="noStrike">
              <a:solidFill>
                <a:schemeClr val="dk1"/>
              </a:solidFill>
              <a:latin typeface="Arial"/>
            </a:endParaRPr>
          </a:p>
        </p:txBody>
      </p:sp>
      <p:sp>
        <p:nvSpPr>
          <p:cNvPr id="21" name="PlaceHolder 2"/>
          <p:cNvSpPr>
            <a:spLocks noGrp="1"/>
          </p:cNvSpPr>
          <p:nvPr>
            <p:ph type="title"/>
          </p:nvPr>
        </p:nvSpPr>
        <p:spPr>
          <a:xfrm>
            <a:off x="738720" y="2921400"/>
            <a:ext cx="3759120" cy="754200"/>
          </a:xfrm>
          <a:prstGeom prst="rect">
            <a:avLst/>
          </a:prstGeom>
          <a:noFill/>
          <a:ln w="0">
            <a:noFill/>
          </a:ln>
        </p:spPr>
        <p:txBody>
          <a:bodyPr lIns="91440" rIns="91440" tIns="91440" bIns="91440" anchor="b">
            <a:noAutofit/>
          </a:bodyPr>
          <a:p>
            <a:pPr indent="0">
              <a:lnSpc>
                <a:spcPct val="100000"/>
              </a:lnSpc>
              <a:buNone/>
            </a:pPr>
            <a:r>
              <a:rPr b="0" lang="fr-FR" sz="3900" spc="-1" strike="noStrike">
                <a:solidFill>
                  <a:schemeClr val="dk1"/>
                </a:solidFill>
                <a:latin typeface="Syncopate"/>
                <a:ea typeface="Syncopate"/>
              </a:rPr>
              <a:t>xx%</a:t>
            </a:r>
            <a:endParaRPr b="0" lang="fr-FR" sz="3900" spc="-1" strike="noStrike">
              <a:solidFill>
                <a:schemeClr val="dk1"/>
              </a:solidFill>
              <a:latin typeface="Arial"/>
            </a:endParaRPr>
          </a:p>
        </p:txBody>
      </p:sp>
      <p:sp>
        <p:nvSpPr>
          <p:cNvPr id="22" name="PlaceHolder 3"/>
          <p:cNvSpPr>
            <a:spLocks noGrp="1"/>
          </p:cNvSpPr>
          <p:nvPr>
            <p:ph type="body"/>
          </p:nvPr>
        </p:nvSpPr>
        <p:spPr>
          <a:xfrm>
            <a:off x="5569200" y="0"/>
            <a:ext cx="35744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84440" y="1832400"/>
            <a:ext cx="4359600" cy="1406160"/>
          </a:xfrm>
          <a:prstGeom prst="rect">
            <a:avLst/>
          </a:prstGeom>
          <a:noFill/>
          <a:ln w="0">
            <a:noFill/>
          </a:ln>
        </p:spPr>
        <p:txBody>
          <a:bodyPr lIns="91440" rIns="91440" tIns="91440" bIns="91440" anchor="b">
            <a:noAutofit/>
          </a:bodyPr>
          <a:p>
            <a:pPr indent="0">
              <a:buNone/>
            </a:pPr>
            <a:r>
              <a:rPr b="0" lang="fr-FR" sz="3900" spc="-1" strike="noStrike">
                <a:solidFill>
                  <a:schemeClr val="dk1"/>
                </a:solidFill>
                <a:latin typeface="Arial"/>
              </a:rPr>
              <a:t>Click to edit the title text format</a:t>
            </a:r>
            <a:endParaRPr b="0" lang="fr-FR" sz="3900" spc="-1" strike="noStrike">
              <a:solidFill>
                <a:schemeClr val="dk1"/>
              </a:solidFill>
              <a:latin typeface="Arial"/>
            </a:endParaRPr>
          </a:p>
        </p:txBody>
      </p:sp>
      <p:sp>
        <p:nvSpPr>
          <p:cNvPr id="24" name="PlaceHolder 2"/>
          <p:cNvSpPr>
            <a:spLocks noGrp="1"/>
          </p:cNvSpPr>
          <p:nvPr>
            <p:ph type="title"/>
          </p:nvPr>
        </p:nvSpPr>
        <p:spPr>
          <a:xfrm>
            <a:off x="4236480" y="636480"/>
            <a:ext cx="1281960" cy="828000"/>
          </a:xfrm>
          <a:prstGeom prst="rect">
            <a:avLst/>
          </a:prstGeom>
          <a:noFill/>
          <a:ln w="0">
            <a:noFill/>
          </a:ln>
        </p:spPr>
        <p:txBody>
          <a:bodyPr lIns="91440" rIns="91440" tIns="91440" bIns="91440" anchor="ctr">
            <a:noAutofit/>
          </a:bodyPr>
          <a:p>
            <a:pPr indent="0">
              <a:lnSpc>
                <a:spcPct val="100000"/>
              </a:lnSpc>
              <a:buNone/>
            </a:pPr>
            <a:r>
              <a:rPr b="0" lang="fr-FR" sz="4300" spc="-1" strike="noStrike">
                <a:solidFill>
                  <a:schemeClr val="dk1"/>
                </a:solidFill>
                <a:latin typeface="Syncopate"/>
                <a:ea typeface="Syncopate"/>
              </a:rPr>
              <a:t>xx%</a:t>
            </a:r>
            <a:endParaRPr b="0" lang="fr-FR" sz="4300" spc="-1" strike="noStrike">
              <a:solidFill>
                <a:schemeClr val="dk1"/>
              </a:solidFill>
              <a:latin typeface="Arial"/>
            </a:endParaRPr>
          </a:p>
        </p:txBody>
      </p:sp>
      <p:sp>
        <p:nvSpPr>
          <p:cNvPr id="25" name="PlaceHolder 3"/>
          <p:cNvSpPr>
            <a:spLocks noGrp="1"/>
          </p:cNvSpPr>
          <p:nvPr>
            <p:ph type="body"/>
          </p:nvPr>
        </p:nvSpPr>
        <p:spPr>
          <a:xfrm>
            <a:off x="5372640" y="0"/>
            <a:ext cx="377100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4015800" y="813240"/>
            <a:ext cx="4414320" cy="960120"/>
          </a:xfrm>
          <a:prstGeom prst="rect">
            <a:avLst/>
          </a:prstGeom>
          <a:noFill/>
          <a:ln w="0">
            <a:noFill/>
          </a:ln>
        </p:spPr>
        <p:txBody>
          <a:bodyPr lIns="91440" rIns="91440" tIns="91440" bIns="91440" anchor="b">
            <a:noAutofit/>
          </a:bodyPr>
          <a:p>
            <a:pPr indent="0">
              <a:buNone/>
            </a:pPr>
            <a:r>
              <a:rPr b="0" lang="fr-FR" sz="5800" spc="-1" strike="noStrike">
                <a:solidFill>
                  <a:schemeClr val="dk1"/>
                </a:solidFill>
                <a:latin typeface="Arial"/>
              </a:rPr>
              <a:t>Click to edit the title text format</a:t>
            </a:r>
            <a:endParaRPr b="0" lang="fr-FR" sz="5800" spc="-1" strike="noStrike">
              <a:solidFill>
                <a:schemeClr val="dk1"/>
              </a:solidFill>
              <a:latin typeface="Arial"/>
            </a:endParaRPr>
          </a:p>
        </p:txBody>
      </p:sp>
      <p:sp>
        <p:nvSpPr>
          <p:cNvPr id="27" name="PlaceHolder 2"/>
          <p:cNvSpPr>
            <a:spLocks noGrp="1"/>
          </p:cNvSpPr>
          <p:nvPr>
            <p:ph type="body"/>
          </p:nvPr>
        </p:nvSpPr>
        <p:spPr>
          <a:xfrm>
            <a:off x="0" y="0"/>
            <a:ext cx="3097800" cy="5143320"/>
          </a:xfrm>
          <a:prstGeom prst="rect">
            <a:avLst/>
          </a:prstGeom>
          <a:noFill/>
          <a:ln w="0">
            <a:noFill/>
          </a:ln>
        </p:spPr>
        <p:txBody>
          <a:bodyPr lIns="90000" rIns="90000" tIns="45000" bIns="45000" anchor="t">
            <a:normAutofit fontScale="75000" lnSpcReduction="20000"/>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28" name="Google Shape;104;p21"/>
          <p:cNvSpPr/>
          <p:nvPr/>
        </p:nvSpPr>
        <p:spPr>
          <a:xfrm>
            <a:off x="4258080" y="3477960"/>
            <a:ext cx="4172400" cy="702360"/>
          </a:xfrm>
          <a:prstGeom prst="rect">
            <a:avLst/>
          </a:prstGeom>
          <a:noFill/>
          <a:ln w="0">
            <a:noFill/>
          </a:ln>
        </p:spPr>
        <p:style>
          <a:lnRef idx="0"/>
          <a:fillRef idx="0"/>
          <a:effectRef idx="0"/>
          <a:fontRef idx="minor"/>
        </p:style>
        <p:txBody>
          <a:bodyPr tIns="91440" bIns="91440" anchor="t">
            <a:noAutofit/>
          </a:bodyPr>
          <a:p>
            <a:pPr algn="r" defTabSz="914400">
              <a:lnSpc>
                <a:spcPct val="100000"/>
              </a:lnSpc>
              <a:tabLst>
                <a:tab algn="l" pos="0"/>
              </a:tabLst>
            </a:pPr>
            <a:r>
              <a:rPr b="0" lang="en" sz="1200" spc="-1" strike="noStrike">
                <a:solidFill>
                  <a:schemeClr val="lt1"/>
                </a:solidFill>
                <a:latin typeface="Cabin"/>
                <a:ea typeface="Cabin"/>
              </a:rPr>
              <a:t>CREDITS: This presentation template was created by </a:t>
            </a:r>
            <a:r>
              <a:rPr b="0" lang="en" sz="1200" spc="-1" strike="noStrike" u="sng">
                <a:solidFill>
                  <a:schemeClr val="lt1"/>
                </a:solidFill>
                <a:uFillTx/>
                <a:latin typeface="Cabin Medium"/>
                <a:ea typeface="Cabin Medium"/>
                <a:hlinkClick r:id="rId2"/>
              </a:rPr>
              <a:t>Slidesgo</a:t>
            </a:r>
            <a:r>
              <a:rPr b="0" lang="en" sz="1200" spc="-1" strike="noStrike">
                <a:solidFill>
                  <a:schemeClr val="lt1"/>
                </a:solidFill>
                <a:latin typeface="Cabin"/>
                <a:ea typeface="Cabin"/>
              </a:rPr>
              <a:t>, and includes icons, infographics &amp; images by</a:t>
            </a:r>
            <a:r>
              <a:rPr b="0" lang="en" sz="1200" spc="-1" strike="noStrike">
                <a:solidFill>
                  <a:schemeClr val="lt1"/>
                </a:solidFill>
                <a:latin typeface="Cabin Medium"/>
                <a:ea typeface="Cabin Medium"/>
              </a:rPr>
              <a:t> </a:t>
            </a:r>
            <a:r>
              <a:rPr b="0" lang="en" sz="1200" spc="-1" strike="noStrike" u="sng">
                <a:solidFill>
                  <a:schemeClr val="lt1"/>
                </a:solidFill>
                <a:uFillTx/>
                <a:latin typeface="Cabin Medium"/>
                <a:ea typeface="Cabin Medium"/>
                <a:hlinkClick r:id="rId3"/>
              </a:rPr>
              <a:t>Freepik</a:t>
            </a:r>
            <a:r>
              <a:rPr b="0" lang="en" sz="1200" spc="-1" strike="noStrike">
                <a:solidFill>
                  <a:schemeClr val="lt1"/>
                </a:solidFill>
                <a:latin typeface="Cabin"/>
                <a:ea typeface="Cabin"/>
              </a:rPr>
              <a:t> </a:t>
            </a:r>
            <a:endParaRPr b="0" lang="en-US" sz="1200" spc="-1" strike="noStrike">
              <a:solidFill>
                <a:srgbClr val="ffffff"/>
              </a:solidFill>
              <a:latin typeface="OpenSymbo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9" name="PlaceHolder 1"/>
          <p:cNvSpPr>
            <a:spLocks noGrp="1"/>
          </p:cNvSpPr>
          <p:nvPr>
            <p:ph type="body"/>
          </p:nvPr>
        </p:nvSpPr>
        <p:spPr>
          <a:xfrm>
            <a:off x="720000" y="1152360"/>
            <a:ext cx="7703640" cy="333936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sp>
        <p:nvSpPr>
          <p:cNvPr id="30" name="PlaceHolder 2"/>
          <p:cNvSpPr>
            <a:spLocks noGrp="1"/>
          </p:cNvSpPr>
          <p:nvPr>
            <p:ph type="title"/>
          </p:nvPr>
        </p:nvSpPr>
        <p:spPr>
          <a:xfrm>
            <a:off x="713160" y="444960"/>
            <a:ext cx="771048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637560" y="444960"/>
            <a:ext cx="539280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34" name="PlaceHolder 2"/>
          <p:cNvSpPr>
            <a:spLocks noGrp="1"/>
          </p:cNvSpPr>
          <p:nvPr>
            <p:ph type="body"/>
          </p:nvPr>
        </p:nvSpPr>
        <p:spPr>
          <a:xfrm>
            <a:off x="5871600" y="0"/>
            <a:ext cx="3271680" cy="5143320"/>
          </a:xfrm>
          <a:prstGeom prst="rect">
            <a:avLst/>
          </a:prstGeom>
          <a:noFill/>
          <a:ln w="0">
            <a:noFill/>
          </a:ln>
        </p:spPr>
        <p:txBody>
          <a:bodyPr lIns="90000" rIns="90000" tIns="45000" bIns="45000" anchor="t">
            <a:normAutofit fontScale="75000"/>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13160" y="444960"/>
            <a:ext cx="7710480" cy="60732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0" name="PlaceHolder 1"/>
          <p:cNvSpPr>
            <a:spLocks noGrp="1"/>
          </p:cNvSpPr>
          <p:nvPr>
            <p:ph type="body"/>
          </p:nvPr>
        </p:nvSpPr>
        <p:spPr>
          <a:xfrm>
            <a:off x="3786840" y="1963440"/>
            <a:ext cx="4653720" cy="221796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41" name="PlaceHolder 2"/>
          <p:cNvSpPr>
            <a:spLocks noGrp="1"/>
          </p:cNvSpPr>
          <p:nvPr>
            <p:ph type="title"/>
          </p:nvPr>
        </p:nvSpPr>
        <p:spPr>
          <a:xfrm>
            <a:off x="3405960" y="444960"/>
            <a:ext cx="4653720" cy="101088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42" name="PlaceHolder 3"/>
          <p:cNvSpPr>
            <a:spLocks noGrp="1"/>
          </p:cNvSpPr>
          <p:nvPr>
            <p:ph type="body"/>
          </p:nvPr>
        </p:nvSpPr>
        <p:spPr>
          <a:xfrm>
            <a:off x="0" y="0"/>
            <a:ext cx="3067920" cy="5143320"/>
          </a:xfrm>
          <a:prstGeom prst="rect">
            <a:avLst/>
          </a:prstGeom>
          <a:noFill/>
          <a:ln w="0">
            <a:noFill/>
          </a:ln>
        </p:spPr>
        <p:txBody>
          <a:bodyPr lIns="90000" rIns="90000" tIns="45000" bIns="45000" anchor="t">
            <a:normAutofit fontScale="68333"/>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284120" y="1953000"/>
            <a:ext cx="4454280" cy="799200"/>
          </a:xfrm>
          <a:prstGeom prst="rect">
            <a:avLst/>
          </a:prstGeom>
          <a:noFill/>
          <a:ln w="0">
            <a:noFill/>
          </a:ln>
        </p:spPr>
        <p:txBody>
          <a:bodyPr lIns="91440" rIns="91440" tIns="91440" bIns="91440" anchor="b">
            <a:noAutofit/>
          </a:bodyPr>
          <a:p>
            <a:pPr indent="0">
              <a:lnSpc>
                <a:spcPct val="100000"/>
              </a:lnSpc>
              <a:buNone/>
            </a:pPr>
            <a:r>
              <a:rPr b="0" lang="fr-FR" sz="6000" spc="-1" strike="noStrike">
                <a:solidFill>
                  <a:schemeClr val="dk1"/>
                </a:solidFill>
                <a:latin typeface="Syncopate"/>
                <a:ea typeface="Syncopate"/>
              </a:rPr>
              <a:t>xx%</a:t>
            </a:r>
            <a:endParaRPr b="0" lang="fr-FR" sz="6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713160" y="444960"/>
            <a:ext cx="771048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5" name="Google Shape;40;p10"/>
          <p:cNvSpPr/>
          <p:nvPr/>
        </p:nvSpPr>
        <p:spPr>
          <a:xfrm>
            <a:off x="0" y="0"/>
            <a:ext cx="9143640" cy="5143320"/>
          </a:xfrm>
          <a:prstGeom prst="rect">
            <a:avLst/>
          </a:prstGeom>
          <a:solidFill>
            <a:schemeClr val="lt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pic>
        <p:nvPicPr>
          <p:cNvPr id="46" name="Google Shape;41;p10" descr=""/>
          <p:cNvPicPr/>
          <p:nvPr/>
        </p:nvPicPr>
        <p:blipFill>
          <a:blip r:embed="rId2"/>
          <a:stretch/>
        </p:blipFill>
        <p:spPr>
          <a:xfrm>
            <a:off x="0" y="0"/>
            <a:ext cx="9143640" cy="5143320"/>
          </a:xfrm>
          <a:prstGeom prst="rect">
            <a:avLst/>
          </a:prstGeom>
          <a:ln w="0">
            <a:noFill/>
          </a:ln>
        </p:spPr>
      </p:pic>
      <p:sp>
        <p:nvSpPr>
          <p:cNvPr id="47"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48" name="PlaceHolder 2"/>
          <p:cNvSpPr>
            <a:spLocks noGrp="1"/>
          </p:cNvSpPr>
          <p:nvPr>
            <p:ph type="title"/>
          </p:nvPr>
        </p:nvSpPr>
        <p:spPr>
          <a:xfrm>
            <a:off x="434160" y="3728160"/>
            <a:ext cx="4812120" cy="1006560"/>
          </a:xfrm>
          <a:prstGeom prst="rect">
            <a:avLst/>
          </a:prstGeom>
          <a:solidFill>
            <a:schemeClr val="lt1"/>
          </a:solidFill>
          <a:ln w="0">
            <a:noFill/>
          </a:ln>
        </p:spPr>
        <p:txBody>
          <a:bodyPr lIns="91440" rIns="91440" tIns="91440" bIns="91440" anchor="t">
            <a:noAutofit/>
          </a:bodyPr>
          <a:p>
            <a:pPr indent="0">
              <a:buNone/>
            </a:pPr>
            <a:r>
              <a:rPr b="0" lang="fr-FR" sz="2700" spc="-1" strike="noStrike">
                <a:solidFill>
                  <a:schemeClr val="dk1"/>
                </a:solidFill>
                <a:latin typeface="Arial"/>
              </a:rPr>
              <a:t>Click to edit the title text format</a:t>
            </a:r>
            <a:endParaRPr b="0" lang="fr-FR" sz="27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1" r:id="rId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49" name="Google Shape;112;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0"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51" name="Google Shape;115;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
        <p:nvSpPr>
          <p:cNvPr id="53"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54" name="Google Shape;123;p30"/>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56" name="Google Shape;126;p31"/>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7"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
        <p:nvSpPr>
          <p:cNvPr id="58"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932200" y="444960"/>
            <a:ext cx="5395320" cy="66492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6" name="PlaceHolder 2"/>
          <p:cNvSpPr>
            <a:spLocks noGrp="1"/>
          </p:cNvSpPr>
          <p:nvPr>
            <p:ph type="title"/>
          </p:nvPr>
        </p:nvSpPr>
        <p:spPr>
          <a:xfrm>
            <a:off x="3428640" y="1499040"/>
            <a:ext cx="816840" cy="403560"/>
          </a:xfrm>
          <a:prstGeom prst="rect">
            <a:avLst/>
          </a:prstGeom>
          <a:noFill/>
          <a:ln w="0">
            <a:noFill/>
          </a:ln>
        </p:spPr>
        <p:txBody>
          <a:bodyPr lIns="91440" rIns="91440" tIns="91440" bIns="91440" anchor="ctr">
            <a:noAutofit/>
          </a:bodyPr>
          <a:p>
            <a:pPr indent="0" algn="ctr">
              <a:lnSpc>
                <a:spcPct val="100000"/>
              </a:lnSpc>
              <a:buNone/>
            </a:pPr>
            <a:r>
              <a:rPr b="0" lang="fr-FR" sz="2000" spc="-1" strike="noStrike">
                <a:solidFill>
                  <a:schemeClr val="lt1"/>
                </a:solidFill>
                <a:latin typeface="Syncopate"/>
                <a:ea typeface="Syncopate"/>
              </a:rPr>
              <a:t>xx%</a:t>
            </a:r>
            <a:endParaRPr b="0" lang="fr-FR" sz="2000" spc="-1" strike="noStrike">
              <a:solidFill>
                <a:schemeClr val="dk1"/>
              </a:solidFill>
              <a:latin typeface="Arial"/>
            </a:endParaRPr>
          </a:p>
        </p:txBody>
      </p:sp>
      <p:sp>
        <p:nvSpPr>
          <p:cNvPr id="7" name="PlaceHolder 3"/>
          <p:cNvSpPr>
            <a:spLocks noGrp="1"/>
          </p:cNvSpPr>
          <p:nvPr>
            <p:ph type="title"/>
          </p:nvPr>
        </p:nvSpPr>
        <p:spPr>
          <a:xfrm>
            <a:off x="3428640" y="2553480"/>
            <a:ext cx="816840" cy="403560"/>
          </a:xfrm>
          <a:prstGeom prst="rect">
            <a:avLst/>
          </a:prstGeom>
          <a:noFill/>
          <a:ln w="0">
            <a:noFill/>
          </a:ln>
        </p:spPr>
        <p:txBody>
          <a:bodyPr lIns="91440" rIns="91440" tIns="91440" bIns="91440" anchor="ctr">
            <a:noAutofit/>
          </a:bodyPr>
          <a:p>
            <a:pPr indent="0" algn="ctr">
              <a:lnSpc>
                <a:spcPct val="100000"/>
              </a:lnSpc>
              <a:buNone/>
            </a:pPr>
            <a:r>
              <a:rPr b="0" lang="fr-FR" sz="2000" spc="-1" strike="noStrike">
                <a:solidFill>
                  <a:schemeClr val="lt1"/>
                </a:solidFill>
                <a:latin typeface="Syncopate"/>
                <a:ea typeface="Syncopate"/>
              </a:rPr>
              <a:t>xx%</a:t>
            </a:r>
            <a:endParaRPr b="0" lang="fr-FR" sz="2000" spc="-1" strike="noStrike">
              <a:solidFill>
                <a:schemeClr val="dk1"/>
              </a:solidFill>
              <a:latin typeface="Arial"/>
            </a:endParaRPr>
          </a:p>
        </p:txBody>
      </p:sp>
      <p:sp>
        <p:nvSpPr>
          <p:cNvPr id="8" name="PlaceHolder 4"/>
          <p:cNvSpPr>
            <a:spLocks noGrp="1"/>
          </p:cNvSpPr>
          <p:nvPr>
            <p:ph type="title"/>
          </p:nvPr>
        </p:nvSpPr>
        <p:spPr>
          <a:xfrm>
            <a:off x="3428640" y="3607920"/>
            <a:ext cx="816840" cy="403560"/>
          </a:xfrm>
          <a:prstGeom prst="rect">
            <a:avLst/>
          </a:prstGeom>
          <a:noFill/>
          <a:ln w="0">
            <a:noFill/>
          </a:ln>
        </p:spPr>
        <p:txBody>
          <a:bodyPr lIns="91440" rIns="91440" tIns="91440" bIns="91440" anchor="ctr">
            <a:noAutofit/>
          </a:bodyPr>
          <a:p>
            <a:pPr indent="0" algn="ctr">
              <a:lnSpc>
                <a:spcPct val="100000"/>
              </a:lnSpc>
              <a:buNone/>
            </a:pPr>
            <a:r>
              <a:rPr b="0" lang="fr-FR" sz="2000" spc="-1" strike="noStrike">
                <a:solidFill>
                  <a:schemeClr val="lt1"/>
                </a:solidFill>
                <a:latin typeface="Syncopate"/>
                <a:ea typeface="Syncopate"/>
              </a:rPr>
              <a:t>xx%</a:t>
            </a:r>
            <a:endParaRPr b="0" lang="fr-FR" sz="2000" spc="-1" strike="noStrike">
              <a:solidFill>
                <a:schemeClr val="dk1"/>
              </a:solidFill>
              <a:latin typeface="Arial"/>
            </a:endParaRPr>
          </a:p>
        </p:txBody>
      </p:sp>
      <p:sp>
        <p:nvSpPr>
          <p:cNvPr id="9" name="PlaceHolder 5"/>
          <p:cNvSpPr>
            <a:spLocks noGrp="1"/>
          </p:cNvSpPr>
          <p:nvPr>
            <p:ph type="body"/>
          </p:nvPr>
        </p:nvSpPr>
        <p:spPr>
          <a:xfrm>
            <a:off x="360" y="0"/>
            <a:ext cx="3405600" cy="5143320"/>
          </a:xfrm>
          <a:prstGeom prst="rect">
            <a:avLst/>
          </a:prstGeom>
          <a:noFill/>
          <a:ln w="0">
            <a:noFill/>
          </a:ln>
        </p:spPr>
        <p:txBody>
          <a:bodyPr lIns="90000" rIns="90000" tIns="45000" bIns="45000" anchor="t">
            <a:normAutofit fontScale="93333"/>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713160" y="444960"/>
            <a:ext cx="771048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713160" y="444960"/>
            <a:ext cx="774432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 name="PlaceHolder 1"/>
          <p:cNvSpPr>
            <a:spLocks noGrp="1"/>
          </p:cNvSpPr>
          <p:nvPr>
            <p:ph type="body"/>
          </p:nvPr>
        </p:nvSpPr>
        <p:spPr>
          <a:xfrm>
            <a:off x="3786840" y="1963440"/>
            <a:ext cx="4653720" cy="221796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13" name="PlaceHolder 2"/>
          <p:cNvSpPr>
            <a:spLocks noGrp="1"/>
          </p:cNvSpPr>
          <p:nvPr>
            <p:ph type="title"/>
          </p:nvPr>
        </p:nvSpPr>
        <p:spPr>
          <a:xfrm>
            <a:off x="3405960" y="444960"/>
            <a:ext cx="4653720" cy="101088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14" name="PlaceHolder 3"/>
          <p:cNvSpPr>
            <a:spLocks noGrp="1"/>
          </p:cNvSpPr>
          <p:nvPr>
            <p:ph type="body"/>
          </p:nvPr>
        </p:nvSpPr>
        <p:spPr>
          <a:xfrm>
            <a:off x="0" y="0"/>
            <a:ext cx="3067920" cy="5143320"/>
          </a:xfrm>
          <a:prstGeom prst="rect">
            <a:avLst/>
          </a:prstGeom>
          <a:noFill/>
          <a:ln w="0">
            <a:noFill/>
          </a:ln>
        </p:spPr>
        <p:txBody>
          <a:bodyPr lIns="90000" rIns="90000" tIns="45000" bIns="45000" anchor="t">
            <a:normAutofit fontScale="68333"/>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13160" y="794520"/>
            <a:ext cx="7717320" cy="69804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sp>
        <p:nvSpPr>
          <p:cNvPr id="16" name="PlaceHolder 2"/>
          <p:cNvSpPr>
            <a:spLocks noGrp="1"/>
          </p:cNvSpPr>
          <p:nvPr>
            <p:ph type="body"/>
          </p:nvPr>
        </p:nvSpPr>
        <p:spPr>
          <a:xfrm>
            <a:off x="3352680" y="2398680"/>
            <a:ext cx="5077800" cy="19501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3405960" y="444960"/>
            <a:ext cx="472428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18" name="PlaceHolder 2"/>
          <p:cNvSpPr>
            <a:spLocks noGrp="1"/>
          </p:cNvSpPr>
          <p:nvPr>
            <p:ph type="body"/>
          </p:nvPr>
        </p:nvSpPr>
        <p:spPr>
          <a:xfrm>
            <a:off x="0" y="0"/>
            <a:ext cx="3097800" cy="5143320"/>
          </a:xfrm>
          <a:prstGeom prst="rect">
            <a:avLst/>
          </a:prstGeom>
          <a:noFill/>
          <a:ln w="0">
            <a:noFill/>
          </a:ln>
        </p:spPr>
        <p:txBody>
          <a:bodyPr lIns="90000" rIns="90000" tIns="45000" bIns="45000" anchor="t">
            <a:normAutofit fontScale="75000" lnSpcReduction="20000"/>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8.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7.xml"/>
</Relationships>
</file>

<file path=ppt/slides/_rels/slide1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2.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2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24.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7.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 name="Google Shape;133;p32" descr=""/>
          <p:cNvPicPr/>
          <p:nvPr/>
        </p:nvPicPr>
        <p:blipFill>
          <a:blip r:embed="rId1"/>
          <a:srcRect l="0" t="3296" r="0" b="3289"/>
          <a:stretch/>
        </p:blipFill>
        <p:spPr>
          <a:xfrm>
            <a:off x="5702760" y="0"/>
            <a:ext cx="3669480" cy="5143320"/>
          </a:xfrm>
          <a:prstGeom prst="rect">
            <a:avLst/>
          </a:prstGeom>
          <a:ln w="0">
            <a:noFill/>
          </a:ln>
        </p:spPr>
      </p:pic>
      <p:sp>
        <p:nvSpPr>
          <p:cNvPr id="60" name="PlaceHolder 1"/>
          <p:cNvSpPr>
            <a:spLocks noGrp="1"/>
          </p:cNvSpPr>
          <p:nvPr>
            <p:ph type="title"/>
          </p:nvPr>
        </p:nvSpPr>
        <p:spPr>
          <a:xfrm>
            <a:off x="485640" y="1438200"/>
            <a:ext cx="4704840" cy="1714320"/>
          </a:xfrm>
          <a:prstGeom prst="rect">
            <a:avLst/>
          </a:prstGeom>
          <a:noFill/>
          <a:ln w="0">
            <a:noFill/>
          </a:ln>
        </p:spPr>
        <p:txBody>
          <a:bodyPr lIns="91440" rIns="91440" tIns="91440" bIns="91440" anchor="b">
            <a:normAutofit/>
          </a:bodyPr>
          <a:p>
            <a:pPr indent="0">
              <a:lnSpc>
                <a:spcPct val="100000"/>
              </a:lnSpc>
              <a:buNone/>
              <a:tabLst>
                <a:tab algn="l" pos="0"/>
              </a:tabLst>
            </a:pPr>
            <a:r>
              <a:rPr b="0" lang="en" sz="4800" spc="-1" strike="noStrike">
                <a:solidFill>
                  <a:schemeClr val="dk1"/>
                </a:solidFill>
                <a:latin typeface="Syncopate"/>
                <a:ea typeface="Syncopate"/>
              </a:rPr>
              <a:t>JoJoGAN: One-Shot Face Stylization</a:t>
            </a:r>
            <a:endParaRPr b="0" lang="fr-FR" sz="4800" spc="-1" strike="noStrike">
              <a:solidFill>
                <a:schemeClr val="dk1"/>
              </a:solidFill>
              <a:latin typeface="Arial"/>
            </a:endParaRPr>
          </a:p>
        </p:txBody>
      </p:sp>
      <p:sp>
        <p:nvSpPr>
          <p:cNvPr id="61" name="PlaceHolder 2"/>
          <p:cNvSpPr>
            <a:spLocks noGrp="1"/>
          </p:cNvSpPr>
          <p:nvPr>
            <p:ph type="subTitle"/>
          </p:nvPr>
        </p:nvSpPr>
        <p:spPr>
          <a:xfrm>
            <a:off x="847800" y="3191040"/>
            <a:ext cx="4343040" cy="380520"/>
          </a:xfrm>
          <a:prstGeom prst="rect">
            <a:avLst/>
          </a:prstGeom>
          <a:noFill/>
          <a:ln w="0">
            <a:noFill/>
          </a:ln>
        </p:spPr>
        <p:txBody>
          <a:bodyPr lIns="91440" rIns="91440" tIns="91440" bIns="91440" anchor="t">
            <a:normAutofit fontScale="68178"/>
          </a:bodyPr>
          <a:p>
            <a:pPr indent="0" algn="r">
              <a:lnSpc>
                <a:spcPct val="100000"/>
              </a:lnSpc>
              <a:buNone/>
              <a:tabLst>
                <a:tab algn="l" pos="0"/>
              </a:tabLst>
            </a:pPr>
            <a:r>
              <a:rPr b="0" lang="en" sz="1600" spc="-1" strike="noStrike">
                <a:solidFill>
                  <a:schemeClr val="dk1"/>
                </a:solidFill>
                <a:latin typeface="Cabin"/>
                <a:ea typeface="Cabin"/>
              </a:rPr>
              <a:t>A deep learning approach enabling artistic style transfer with minimal data.</a:t>
            </a:r>
            <a:endParaRPr b="0" lang="en-US" sz="16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714240" y="790560"/>
            <a:ext cx="7714800" cy="694800"/>
          </a:xfrm>
          <a:prstGeom prst="rect">
            <a:avLst/>
          </a:prstGeom>
          <a:noFill/>
          <a:ln w="0">
            <a:noFill/>
          </a:ln>
        </p:spPr>
        <p:txBody>
          <a:bodyPr lIns="91440" rIns="91440" tIns="91440" bIns="91440" anchor="t">
            <a:normAutofit fontScale="84006"/>
          </a:bodyPr>
          <a:p>
            <a:pPr indent="0">
              <a:lnSpc>
                <a:spcPct val="100000"/>
              </a:lnSpc>
              <a:buNone/>
              <a:tabLst>
                <a:tab algn="l" pos="0"/>
              </a:tabLst>
            </a:pPr>
            <a:r>
              <a:rPr b="0" lang="en" sz="4000" spc="-1" strike="noStrike">
                <a:solidFill>
                  <a:schemeClr val="dk1"/>
                </a:solidFill>
                <a:latin typeface="Syncopate"/>
                <a:ea typeface="Syncopate"/>
              </a:rPr>
              <a:t>StyleGAN architecture and features</a:t>
            </a:r>
            <a:endParaRPr b="0" lang="fr-FR" sz="4000" spc="-1" strike="noStrike">
              <a:solidFill>
                <a:schemeClr val="dk1"/>
              </a:solidFill>
              <a:latin typeface="Arial"/>
            </a:endParaRPr>
          </a:p>
        </p:txBody>
      </p:sp>
      <p:sp>
        <p:nvSpPr>
          <p:cNvPr id="86" name="PlaceHolder 2"/>
          <p:cNvSpPr>
            <a:spLocks noGrp="1"/>
          </p:cNvSpPr>
          <p:nvPr>
            <p:ph/>
          </p:nvPr>
        </p:nvSpPr>
        <p:spPr>
          <a:xfrm>
            <a:off x="3352680" y="2400480"/>
            <a:ext cx="5076360" cy="19522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Cabin"/>
                <a:ea typeface="Cabin"/>
              </a:rPr>
              <a:t>StyleGAN, a specific implementation of GANs, is designed for generating high-resolution images with customizable style attributes. It employs adaptive instance normalization layers that allow for the manipulation of various visual features, providing artists with a flexible tool for stylization. This architecture supports adjustments in style strength and content independently, facilitating more refined and controlled artistic outcomes.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781200" y="1828800"/>
            <a:ext cx="4362120" cy="1409400"/>
          </a:xfrm>
          <a:prstGeom prst="rect">
            <a:avLst/>
          </a:prstGeom>
          <a:noFill/>
          <a:ln w="0">
            <a:noFill/>
          </a:ln>
        </p:spPr>
        <p:txBody>
          <a:bodyPr lIns="91440" rIns="91440" tIns="91440" bIns="91440" anchor="b">
            <a:normAutofit/>
          </a:bodyPr>
          <a:p>
            <a:pPr indent="0">
              <a:lnSpc>
                <a:spcPct val="100000"/>
              </a:lnSpc>
              <a:buNone/>
              <a:tabLst>
                <a:tab algn="l" pos="0"/>
              </a:tabLst>
            </a:pPr>
            <a:r>
              <a:rPr b="0" lang="en" sz="3900" spc="-1" strike="noStrike">
                <a:solidFill>
                  <a:schemeClr val="dk1"/>
                </a:solidFill>
                <a:latin typeface="Syncopate"/>
                <a:ea typeface="Syncopate"/>
              </a:rPr>
              <a:t>Implementation Process</a:t>
            </a:r>
            <a:endParaRPr b="0" lang="fr-FR" sz="3900" spc="-1" strike="noStrike">
              <a:solidFill>
                <a:schemeClr val="dk1"/>
              </a:solidFill>
              <a:latin typeface="Arial"/>
            </a:endParaRPr>
          </a:p>
        </p:txBody>
      </p:sp>
      <p:sp>
        <p:nvSpPr>
          <p:cNvPr id="88" name="PlaceHolder 2"/>
          <p:cNvSpPr>
            <a:spLocks noGrp="1"/>
          </p:cNvSpPr>
          <p:nvPr>
            <p:ph type="title"/>
          </p:nvPr>
        </p:nvSpPr>
        <p:spPr>
          <a:xfrm>
            <a:off x="4238640" y="638280"/>
            <a:ext cx="1285560" cy="828360"/>
          </a:xfrm>
          <a:prstGeom prst="rect">
            <a:avLst/>
          </a:prstGeom>
          <a:noFill/>
          <a:ln w="0">
            <a:noFill/>
          </a:ln>
        </p:spPr>
        <p:txBody>
          <a:bodyPr lIns="91440" rIns="91440" tIns="91440" bIns="91440" anchor="ctr">
            <a:normAutofit/>
          </a:bodyPr>
          <a:p>
            <a:pPr indent="0">
              <a:lnSpc>
                <a:spcPct val="100000"/>
              </a:lnSpc>
              <a:buNone/>
              <a:tabLst>
                <a:tab algn="l" pos="0"/>
              </a:tabLst>
            </a:pPr>
            <a:r>
              <a:rPr b="0" lang="en" sz="4300" spc="-1" strike="noStrike">
                <a:solidFill>
                  <a:schemeClr val="dk1"/>
                </a:solidFill>
                <a:latin typeface="Syncopate"/>
                <a:ea typeface="Syncopate"/>
              </a:rPr>
              <a:t>03</a:t>
            </a:r>
            <a:endParaRPr b="0" lang="fr-FR" sz="4300" spc="-1" strike="noStrike">
              <a:solidFill>
                <a:schemeClr val="dk1"/>
              </a:solidFill>
              <a:latin typeface="Arial"/>
            </a:endParaRPr>
          </a:p>
        </p:txBody>
      </p:sp>
      <p:sp>
        <p:nvSpPr>
          <p:cNvPr id="89" name="PlaceHolder 3"/>
          <p:cNvSpPr>
            <a:spLocks noGrp="1"/>
          </p:cNvSpPr>
          <p:nvPr>
            <p:ph type="subTitle"/>
          </p:nvPr>
        </p:nvSpPr>
        <p:spPr>
          <a:xfrm>
            <a:off x="781200" y="3295800"/>
            <a:ext cx="2695320" cy="647280"/>
          </a:xfrm>
          <a:prstGeom prst="rect">
            <a:avLst/>
          </a:prstGeom>
          <a:noFill/>
          <a:ln w="0">
            <a:noFill/>
          </a:ln>
        </p:spPr>
        <p:txBody>
          <a:bodyPr lIns="91440" rIns="91440" tIns="91440" bIns="91440" anchor="t">
            <a:normAutofit/>
          </a:bodyPr>
          <a:p>
            <a:pPr indent="0" algn="ctr">
              <a:buNone/>
            </a:pPr>
            <a:endParaRPr b="0" lang="en-US" sz="1600" spc="-1" strike="noStrike">
              <a:solidFill>
                <a:schemeClr val="dk1"/>
              </a:solidFill>
              <a:latin typeface="Cabin"/>
              <a:ea typeface="Cabin"/>
            </a:endParaRPr>
          </a:p>
        </p:txBody>
      </p:sp>
      <p:pic>
        <p:nvPicPr>
          <p:cNvPr id="90" name="Google Shape;167;p35" descr=""/>
          <p:cNvPicPr/>
          <p:nvPr/>
        </p:nvPicPr>
        <p:blipFill>
          <a:blip r:embed="rId1"/>
          <a:srcRect l="0" t="4544" r="0" b="4555"/>
          <a:stretch/>
        </p:blipFill>
        <p:spPr>
          <a:xfrm>
            <a:off x="5372640" y="0"/>
            <a:ext cx="3771000" cy="5143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714240" y="790560"/>
            <a:ext cx="7714800" cy="694800"/>
          </a:xfrm>
          <a:prstGeom prst="rect">
            <a:avLst/>
          </a:prstGeom>
          <a:noFill/>
          <a:ln w="0">
            <a:noFill/>
          </a:ln>
        </p:spPr>
        <p:txBody>
          <a:bodyPr lIns="91440" rIns="91440" tIns="91440" bIns="91440" anchor="t">
            <a:normAutofit fontScale="84006"/>
          </a:bodyPr>
          <a:p>
            <a:pPr indent="0">
              <a:lnSpc>
                <a:spcPct val="100000"/>
              </a:lnSpc>
              <a:buNone/>
              <a:tabLst>
                <a:tab algn="l" pos="0"/>
              </a:tabLst>
            </a:pPr>
            <a:r>
              <a:rPr b="0" lang="en" sz="4000" spc="-1" strike="noStrike">
                <a:solidFill>
                  <a:schemeClr val="dk1"/>
                </a:solidFill>
                <a:latin typeface="Syncopate"/>
                <a:ea typeface="Syncopate"/>
              </a:rPr>
              <a:t>Data preparation techniques</a:t>
            </a:r>
            <a:endParaRPr b="0" lang="fr-FR" sz="4000" spc="-1" strike="noStrike">
              <a:solidFill>
                <a:schemeClr val="dk1"/>
              </a:solidFill>
              <a:latin typeface="Arial"/>
            </a:endParaRPr>
          </a:p>
        </p:txBody>
      </p:sp>
      <p:sp>
        <p:nvSpPr>
          <p:cNvPr id="92" name="PlaceHolder 2"/>
          <p:cNvSpPr>
            <a:spLocks noGrp="1"/>
          </p:cNvSpPr>
          <p:nvPr>
            <p:ph/>
          </p:nvPr>
        </p:nvSpPr>
        <p:spPr>
          <a:xfrm>
            <a:off x="3352680" y="2400480"/>
            <a:ext cx="5076360" cy="19522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Cabin"/>
                <a:ea typeface="Cabin"/>
              </a:rPr>
              <a:t>Data preparation for JoJoGAN involves careful selection and preprocessing of reference images. This process includes resizing images to a standard resolution, normalizing pixel values to a consistent range, and augmenting datasets with variations to enhance model robustness. These techniques ensure that the input images retain essential features, facilitating effective stylization by the network.</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Google Shape;178;p37" descr=""/>
          <p:cNvPicPr/>
          <p:nvPr/>
        </p:nvPicPr>
        <p:blipFill>
          <a:blip r:embed="rId1"/>
          <a:srcRect l="5254" t="0" r="5254" b="0"/>
          <a:stretch/>
        </p:blipFill>
        <p:spPr>
          <a:xfrm>
            <a:off x="0" y="0"/>
            <a:ext cx="3067920" cy="5143320"/>
          </a:xfrm>
          <a:prstGeom prst="rect">
            <a:avLst/>
          </a:prstGeom>
          <a:ln w="0">
            <a:noFill/>
          </a:ln>
        </p:spPr>
      </p:pic>
      <p:sp>
        <p:nvSpPr>
          <p:cNvPr id="94" name="PlaceHolder 1"/>
          <p:cNvSpPr>
            <a:spLocks noGrp="1"/>
          </p:cNvSpPr>
          <p:nvPr>
            <p:ph/>
          </p:nvPr>
        </p:nvSpPr>
        <p:spPr>
          <a:xfrm>
            <a:off x="3790800" y="1962000"/>
            <a:ext cx="4657320" cy="221904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Cabin"/>
                <a:ea typeface="Cabin"/>
              </a:rPr>
              <a:t>The model training for JoJoGAN utilizes a pre-trained StyleGAN model that is fine-tuned on the prepared dataset. This involves applying a discriminator perceptual loss to ensure that stylistic elements are emphasized while maintaining identity. The training process iterates over multiple epochs, utilizing a combination of qualitative assessments and quantitative evaluations to optimize the model's performance.</a:t>
            </a:r>
            <a:endParaRPr b="0" lang="fr-FR" sz="1400" spc="-1" strike="noStrike">
              <a:solidFill>
                <a:srgbClr val="000000"/>
              </a:solidFill>
              <a:latin typeface="Arial"/>
            </a:endParaRPr>
          </a:p>
        </p:txBody>
      </p:sp>
      <p:sp>
        <p:nvSpPr>
          <p:cNvPr id="95" name="PlaceHolder 2"/>
          <p:cNvSpPr>
            <a:spLocks noGrp="1"/>
          </p:cNvSpPr>
          <p:nvPr>
            <p:ph type="title"/>
          </p:nvPr>
        </p:nvSpPr>
        <p:spPr>
          <a:xfrm>
            <a:off x="3409920" y="447840"/>
            <a:ext cx="4657320" cy="1009440"/>
          </a:xfrm>
          <a:prstGeom prst="rect">
            <a:avLst/>
          </a:prstGeom>
          <a:noFill/>
          <a:ln w="0">
            <a:noFill/>
          </a:ln>
        </p:spPr>
        <p:txBody>
          <a:bodyPr lIns="91440" rIns="91440" tIns="91440" bIns="91440" anchor="t">
            <a:normAutofit/>
          </a:bodyPr>
          <a:p>
            <a:pPr indent="0">
              <a:lnSpc>
                <a:spcPct val="100000"/>
              </a:lnSpc>
              <a:buNone/>
              <a:tabLst>
                <a:tab algn="l" pos="0"/>
              </a:tabLst>
            </a:pPr>
            <a:r>
              <a:rPr b="0" lang="en" sz="3000" spc="-1" strike="noStrike">
                <a:solidFill>
                  <a:schemeClr val="dk1"/>
                </a:solidFill>
                <a:latin typeface="Syncopate"/>
                <a:ea typeface="Syncopate"/>
              </a:rPr>
              <a:t>Model training methodology</a:t>
            </a:r>
            <a:endParaRPr b="0" lang="fr-FR" sz="3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714240" y="790560"/>
            <a:ext cx="7714800" cy="694800"/>
          </a:xfrm>
          <a:prstGeom prst="rect">
            <a:avLst/>
          </a:prstGeom>
          <a:noFill/>
          <a:ln w="0">
            <a:noFill/>
          </a:ln>
        </p:spPr>
        <p:txBody>
          <a:bodyPr lIns="91440" rIns="91440" tIns="91440" bIns="91440" anchor="t">
            <a:normAutofit fontScale="84006"/>
          </a:bodyPr>
          <a:p>
            <a:pPr indent="0">
              <a:lnSpc>
                <a:spcPct val="100000"/>
              </a:lnSpc>
              <a:buNone/>
              <a:tabLst>
                <a:tab algn="l" pos="0"/>
              </a:tabLst>
            </a:pPr>
            <a:r>
              <a:rPr b="0" lang="en" sz="4000" spc="-1" strike="noStrike">
                <a:solidFill>
                  <a:schemeClr val="dk1"/>
                </a:solidFill>
                <a:latin typeface="Syncopate"/>
                <a:ea typeface="Syncopate"/>
              </a:rPr>
              <a:t>Evaluation metrics used</a:t>
            </a:r>
            <a:endParaRPr b="0" lang="fr-FR" sz="4000" spc="-1" strike="noStrike">
              <a:solidFill>
                <a:schemeClr val="dk1"/>
              </a:solidFill>
              <a:latin typeface="Arial"/>
            </a:endParaRPr>
          </a:p>
        </p:txBody>
      </p:sp>
      <p:sp>
        <p:nvSpPr>
          <p:cNvPr id="97" name="PlaceHolder 2"/>
          <p:cNvSpPr>
            <a:spLocks noGrp="1"/>
          </p:cNvSpPr>
          <p:nvPr>
            <p:ph/>
          </p:nvPr>
        </p:nvSpPr>
        <p:spPr>
          <a:xfrm>
            <a:off x="3352680" y="2400480"/>
            <a:ext cx="5076360" cy="19522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Cabin"/>
                <a:ea typeface="Cabin"/>
              </a:rPr>
              <a:t>Evaluation of JoJoGAN's stylized outputs is conducted using both qualitative and quantitative metrics. Qualitative assessments involve visual inspections by experts to gauge aesthetic appeal and fidelity to the reference style. Quantitative metrics include the Fréchet Inception Distance (FID), which quantifies the quality of generated images by comparing the distribution of generated images to that of real images, providing an objective measure of performance.</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781200" y="1828800"/>
            <a:ext cx="4362120" cy="1409400"/>
          </a:xfrm>
          <a:prstGeom prst="rect">
            <a:avLst/>
          </a:prstGeom>
          <a:noFill/>
          <a:ln w="0">
            <a:noFill/>
          </a:ln>
        </p:spPr>
        <p:txBody>
          <a:bodyPr lIns="91440" rIns="91440" tIns="91440" bIns="91440" anchor="b">
            <a:normAutofit/>
          </a:bodyPr>
          <a:p>
            <a:pPr indent="0">
              <a:lnSpc>
                <a:spcPct val="100000"/>
              </a:lnSpc>
              <a:buNone/>
              <a:tabLst>
                <a:tab algn="l" pos="0"/>
              </a:tabLst>
            </a:pPr>
            <a:r>
              <a:rPr b="0" lang="en" sz="3900" spc="-1" strike="noStrike">
                <a:solidFill>
                  <a:schemeClr val="dk1"/>
                </a:solidFill>
                <a:latin typeface="Syncopate"/>
                <a:ea typeface="Syncopate"/>
              </a:rPr>
              <a:t>Results Achieved</a:t>
            </a:r>
            <a:endParaRPr b="0" lang="fr-FR" sz="3900" spc="-1" strike="noStrike">
              <a:solidFill>
                <a:schemeClr val="dk1"/>
              </a:solidFill>
              <a:latin typeface="Arial"/>
            </a:endParaRPr>
          </a:p>
        </p:txBody>
      </p:sp>
      <p:sp>
        <p:nvSpPr>
          <p:cNvPr id="99" name="PlaceHolder 2"/>
          <p:cNvSpPr>
            <a:spLocks noGrp="1"/>
          </p:cNvSpPr>
          <p:nvPr>
            <p:ph type="title"/>
          </p:nvPr>
        </p:nvSpPr>
        <p:spPr>
          <a:xfrm>
            <a:off x="4238640" y="638280"/>
            <a:ext cx="1285560" cy="828360"/>
          </a:xfrm>
          <a:prstGeom prst="rect">
            <a:avLst/>
          </a:prstGeom>
          <a:noFill/>
          <a:ln w="0">
            <a:noFill/>
          </a:ln>
        </p:spPr>
        <p:txBody>
          <a:bodyPr lIns="91440" rIns="91440" tIns="91440" bIns="91440" anchor="ctr">
            <a:normAutofit/>
          </a:bodyPr>
          <a:p>
            <a:pPr indent="0">
              <a:lnSpc>
                <a:spcPct val="100000"/>
              </a:lnSpc>
              <a:buNone/>
              <a:tabLst>
                <a:tab algn="l" pos="0"/>
              </a:tabLst>
            </a:pPr>
            <a:r>
              <a:rPr b="0" lang="en" sz="4300" spc="-1" strike="noStrike">
                <a:solidFill>
                  <a:schemeClr val="dk1"/>
                </a:solidFill>
                <a:latin typeface="Syncopate"/>
                <a:ea typeface="Syncopate"/>
              </a:rPr>
              <a:t>04</a:t>
            </a:r>
            <a:endParaRPr b="0" lang="fr-FR" sz="4300" spc="-1" strike="noStrike">
              <a:solidFill>
                <a:schemeClr val="dk1"/>
              </a:solidFill>
              <a:latin typeface="Arial"/>
            </a:endParaRPr>
          </a:p>
        </p:txBody>
      </p:sp>
      <p:sp>
        <p:nvSpPr>
          <p:cNvPr id="100" name="PlaceHolder 3"/>
          <p:cNvSpPr>
            <a:spLocks noGrp="1"/>
          </p:cNvSpPr>
          <p:nvPr>
            <p:ph type="subTitle"/>
          </p:nvPr>
        </p:nvSpPr>
        <p:spPr>
          <a:xfrm>
            <a:off x="781200" y="3295800"/>
            <a:ext cx="2695320" cy="647280"/>
          </a:xfrm>
          <a:prstGeom prst="rect">
            <a:avLst/>
          </a:prstGeom>
          <a:noFill/>
          <a:ln w="0">
            <a:noFill/>
          </a:ln>
        </p:spPr>
        <p:txBody>
          <a:bodyPr lIns="91440" rIns="91440" tIns="91440" bIns="91440" anchor="t">
            <a:normAutofit/>
          </a:bodyPr>
          <a:p>
            <a:pPr indent="0" algn="ctr">
              <a:buNone/>
            </a:pPr>
            <a:endParaRPr b="0" lang="en-US" sz="1600" spc="-1" strike="noStrike">
              <a:solidFill>
                <a:schemeClr val="dk1"/>
              </a:solidFill>
              <a:latin typeface="Cabin"/>
              <a:ea typeface="Cabin"/>
            </a:endParaRPr>
          </a:p>
        </p:txBody>
      </p:sp>
      <p:pic>
        <p:nvPicPr>
          <p:cNvPr id="101" name="Google Shape;167;p35" descr=""/>
          <p:cNvPicPr/>
          <p:nvPr/>
        </p:nvPicPr>
        <p:blipFill>
          <a:blip r:embed="rId1"/>
          <a:srcRect l="0" t="4544" r="0" b="4555"/>
          <a:stretch/>
        </p:blipFill>
        <p:spPr>
          <a:xfrm>
            <a:off x="5372640" y="0"/>
            <a:ext cx="3771000" cy="51433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714240" y="790560"/>
            <a:ext cx="7714800" cy="694800"/>
          </a:xfrm>
          <a:prstGeom prst="rect">
            <a:avLst/>
          </a:prstGeom>
          <a:noFill/>
          <a:ln w="0">
            <a:noFill/>
          </a:ln>
        </p:spPr>
        <p:txBody>
          <a:bodyPr lIns="91440" rIns="91440" tIns="91440" bIns="91440" anchor="t">
            <a:normAutofit fontScale="84006"/>
          </a:bodyPr>
          <a:p>
            <a:pPr indent="0">
              <a:lnSpc>
                <a:spcPct val="100000"/>
              </a:lnSpc>
              <a:buNone/>
              <a:tabLst>
                <a:tab algn="l" pos="0"/>
              </a:tabLst>
            </a:pPr>
            <a:r>
              <a:rPr b="0" lang="en" sz="4000" spc="-1" strike="noStrike">
                <a:solidFill>
                  <a:schemeClr val="dk1"/>
                </a:solidFill>
                <a:latin typeface="Syncopate"/>
                <a:ea typeface="Syncopate"/>
              </a:rPr>
              <a:t>Quality of stylization outcomes</a:t>
            </a:r>
            <a:endParaRPr b="0" lang="fr-FR" sz="4000" spc="-1" strike="noStrike">
              <a:solidFill>
                <a:schemeClr val="dk1"/>
              </a:solidFill>
              <a:latin typeface="Arial"/>
            </a:endParaRPr>
          </a:p>
        </p:txBody>
      </p:sp>
      <p:sp>
        <p:nvSpPr>
          <p:cNvPr id="103" name="PlaceHolder 2"/>
          <p:cNvSpPr>
            <a:spLocks noGrp="1"/>
          </p:cNvSpPr>
          <p:nvPr>
            <p:ph/>
          </p:nvPr>
        </p:nvSpPr>
        <p:spPr>
          <a:xfrm>
            <a:off x="3352680" y="2400480"/>
            <a:ext cx="5076360" cy="19522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Cabin"/>
                <a:ea typeface="Cabin"/>
              </a:rPr>
              <a:t>JoJoGAN has demonstrated the ability to produce high-quality stylization outcomes that are visually impressive and convincing. The framework has achieved remarkable results in terms of color balance, texture richness, and overall image coherence, making it suitable for artistic applications and professional usage in creative fields.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714240" y="790560"/>
            <a:ext cx="7714800" cy="694800"/>
          </a:xfrm>
          <a:prstGeom prst="rect">
            <a:avLst/>
          </a:prstGeom>
          <a:noFill/>
          <a:ln w="0">
            <a:noFill/>
          </a:ln>
        </p:spPr>
        <p:txBody>
          <a:bodyPr lIns="91440" rIns="91440" tIns="91440" bIns="91440" anchor="t">
            <a:normAutofit fontScale="84006"/>
          </a:bodyPr>
          <a:p>
            <a:pPr indent="0">
              <a:lnSpc>
                <a:spcPct val="100000"/>
              </a:lnSpc>
              <a:buNone/>
              <a:tabLst>
                <a:tab algn="l" pos="0"/>
              </a:tabLst>
            </a:pPr>
            <a:r>
              <a:rPr b="0" lang="en" sz="4000" spc="-1" strike="noStrike">
                <a:solidFill>
                  <a:schemeClr val="dk1"/>
                </a:solidFill>
                <a:latin typeface="Syncopate"/>
                <a:ea typeface="Syncopate"/>
              </a:rPr>
              <a:t>Preservation of facial features</a:t>
            </a:r>
            <a:endParaRPr b="0" lang="fr-FR" sz="4000" spc="-1" strike="noStrike">
              <a:solidFill>
                <a:schemeClr val="dk1"/>
              </a:solidFill>
              <a:latin typeface="Arial"/>
            </a:endParaRPr>
          </a:p>
        </p:txBody>
      </p:sp>
      <p:sp>
        <p:nvSpPr>
          <p:cNvPr id="105" name="PlaceHolder 2"/>
          <p:cNvSpPr>
            <a:spLocks noGrp="1"/>
          </p:cNvSpPr>
          <p:nvPr>
            <p:ph/>
          </p:nvPr>
        </p:nvSpPr>
        <p:spPr>
          <a:xfrm>
            <a:off x="3352680" y="2400480"/>
            <a:ext cx="5076360" cy="19522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Cabin"/>
                <a:ea typeface="Cabin"/>
              </a:rPr>
              <a:t>One of the significant advantages of JoJoGAN is its capacity to preserve critical facial features during the stylization process. Unlike many traditional methods, JoJoGAN maintains the identity of the individual while applying artistic transformations, ensuring that key characteristics such as eyes, mouth, and facial structure remain recognizable.</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Google Shape;178;p37" descr=""/>
          <p:cNvPicPr/>
          <p:nvPr/>
        </p:nvPicPr>
        <p:blipFill>
          <a:blip r:embed="rId1"/>
          <a:srcRect l="5254" t="0" r="5254" b="0"/>
          <a:stretch/>
        </p:blipFill>
        <p:spPr>
          <a:xfrm>
            <a:off x="0" y="0"/>
            <a:ext cx="3067920" cy="5143320"/>
          </a:xfrm>
          <a:prstGeom prst="rect">
            <a:avLst/>
          </a:prstGeom>
          <a:ln w="0">
            <a:noFill/>
          </a:ln>
        </p:spPr>
      </p:pic>
      <p:sp>
        <p:nvSpPr>
          <p:cNvPr id="107" name="PlaceHolder 1"/>
          <p:cNvSpPr>
            <a:spLocks noGrp="1"/>
          </p:cNvSpPr>
          <p:nvPr>
            <p:ph/>
          </p:nvPr>
        </p:nvSpPr>
        <p:spPr>
          <a:xfrm>
            <a:off x="3790800" y="1962000"/>
            <a:ext cx="4657320" cy="221904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Cabin"/>
                <a:ea typeface="Cabin"/>
              </a:rPr>
              <a:t>JoJoGAN excels in capturing intricate stylistic details, such as bold lines, unique shapes, and complex textures. The model effectively translates the artistic style of the reference image onto the target face, resulting in outputs that not only resemble the original subject but also present an enhanced aesthetic quality that is rich in artistic expression.</a:t>
            </a:r>
            <a:endParaRPr b="0" lang="fr-FR" sz="1400" spc="-1" strike="noStrike">
              <a:solidFill>
                <a:srgbClr val="000000"/>
              </a:solidFill>
              <a:latin typeface="Arial"/>
            </a:endParaRPr>
          </a:p>
        </p:txBody>
      </p:sp>
      <p:sp>
        <p:nvSpPr>
          <p:cNvPr id="108" name="PlaceHolder 2"/>
          <p:cNvSpPr>
            <a:spLocks noGrp="1"/>
          </p:cNvSpPr>
          <p:nvPr>
            <p:ph type="title"/>
          </p:nvPr>
        </p:nvSpPr>
        <p:spPr>
          <a:xfrm>
            <a:off x="3409920" y="447840"/>
            <a:ext cx="4657320" cy="1009440"/>
          </a:xfrm>
          <a:prstGeom prst="rect">
            <a:avLst/>
          </a:prstGeom>
          <a:noFill/>
          <a:ln w="0">
            <a:noFill/>
          </a:ln>
        </p:spPr>
        <p:txBody>
          <a:bodyPr lIns="91440" rIns="91440" tIns="91440" bIns="91440" anchor="t">
            <a:normAutofit/>
          </a:bodyPr>
          <a:p>
            <a:pPr indent="0">
              <a:lnSpc>
                <a:spcPct val="100000"/>
              </a:lnSpc>
              <a:buNone/>
              <a:tabLst>
                <a:tab algn="l" pos="0"/>
              </a:tabLst>
            </a:pPr>
            <a:r>
              <a:rPr b="0" lang="en" sz="3000" spc="-1" strike="noStrike">
                <a:solidFill>
                  <a:schemeClr val="dk1"/>
                </a:solidFill>
                <a:latin typeface="Syncopate"/>
                <a:ea typeface="Syncopate"/>
              </a:rPr>
              <a:t>Artistic detail representation</a:t>
            </a:r>
            <a:endParaRPr b="0" lang="fr-FR" sz="3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781200" y="1828800"/>
            <a:ext cx="4362120" cy="1409400"/>
          </a:xfrm>
          <a:prstGeom prst="rect">
            <a:avLst/>
          </a:prstGeom>
          <a:noFill/>
          <a:ln w="0">
            <a:noFill/>
          </a:ln>
        </p:spPr>
        <p:txBody>
          <a:bodyPr lIns="91440" rIns="91440" tIns="91440" bIns="91440" anchor="b">
            <a:normAutofit/>
          </a:bodyPr>
          <a:p>
            <a:pPr indent="0">
              <a:lnSpc>
                <a:spcPct val="100000"/>
              </a:lnSpc>
              <a:buNone/>
              <a:tabLst>
                <a:tab algn="l" pos="0"/>
              </a:tabLst>
            </a:pPr>
            <a:r>
              <a:rPr b="0" lang="en" sz="3900" spc="-1" strike="noStrike">
                <a:solidFill>
                  <a:schemeClr val="dk1"/>
                </a:solidFill>
                <a:latin typeface="Syncopate"/>
                <a:ea typeface="Syncopate"/>
              </a:rPr>
              <a:t>Standards and Future Work</a:t>
            </a:r>
            <a:endParaRPr b="0" lang="fr-FR" sz="3900" spc="-1" strike="noStrike">
              <a:solidFill>
                <a:schemeClr val="dk1"/>
              </a:solidFill>
              <a:latin typeface="Arial"/>
            </a:endParaRPr>
          </a:p>
        </p:txBody>
      </p:sp>
      <p:sp>
        <p:nvSpPr>
          <p:cNvPr id="110" name="PlaceHolder 2"/>
          <p:cNvSpPr>
            <a:spLocks noGrp="1"/>
          </p:cNvSpPr>
          <p:nvPr>
            <p:ph type="title"/>
          </p:nvPr>
        </p:nvSpPr>
        <p:spPr>
          <a:xfrm>
            <a:off x="4238640" y="638280"/>
            <a:ext cx="1285560" cy="828360"/>
          </a:xfrm>
          <a:prstGeom prst="rect">
            <a:avLst/>
          </a:prstGeom>
          <a:noFill/>
          <a:ln w="0">
            <a:noFill/>
          </a:ln>
        </p:spPr>
        <p:txBody>
          <a:bodyPr lIns="91440" rIns="91440" tIns="91440" bIns="91440" anchor="ctr">
            <a:normAutofit/>
          </a:bodyPr>
          <a:p>
            <a:pPr indent="0">
              <a:lnSpc>
                <a:spcPct val="100000"/>
              </a:lnSpc>
              <a:buNone/>
              <a:tabLst>
                <a:tab algn="l" pos="0"/>
              </a:tabLst>
            </a:pPr>
            <a:r>
              <a:rPr b="0" lang="en" sz="4300" spc="-1" strike="noStrike">
                <a:solidFill>
                  <a:schemeClr val="dk1"/>
                </a:solidFill>
                <a:latin typeface="Syncopate"/>
                <a:ea typeface="Syncopate"/>
              </a:rPr>
              <a:t>05</a:t>
            </a:r>
            <a:endParaRPr b="0" lang="fr-FR" sz="4300" spc="-1" strike="noStrike">
              <a:solidFill>
                <a:schemeClr val="dk1"/>
              </a:solidFill>
              <a:latin typeface="Arial"/>
            </a:endParaRPr>
          </a:p>
        </p:txBody>
      </p:sp>
      <p:sp>
        <p:nvSpPr>
          <p:cNvPr id="111" name="PlaceHolder 3"/>
          <p:cNvSpPr>
            <a:spLocks noGrp="1"/>
          </p:cNvSpPr>
          <p:nvPr>
            <p:ph type="subTitle"/>
          </p:nvPr>
        </p:nvSpPr>
        <p:spPr>
          <a:xfrm>
            <a:off x="781200" y="3295800"/>
            <a:ext cx="2695320" cy="647280"/>
          </a:xfrm>
          <a:prstGeom prst="rect">
            <a:avLst/>
          </a:prstGeom>
          <a:noFill/>
          <a:ln w="0">
            <a:noFill/>
          </a:ln>
        </p:spPr>
        <p:txBody>
          <a:bodyPr lIns="91440" rIns="91440" tIns="91440" bIns="91440" anchor="t">
            <a:normAutofit/>
          </a:bodyPr>
          <a:p>
            <a:pPr indent="0" algn="ctr">
              <a:buNone/>
            </a:pPr>
            <a:endParaRPr b="0" lang="en-US" sz="1600" spc="-1" strike="noStrike">
              <a:solidFill>
                <a:schemeClr val="dk1"/>
              </a:solidFill>
              <a:latin typeface="Cabin"/>
              <a:ea typeface="Cabin"/>
            </a:endParaRPr>
          </a:p>
        </p:txBody>
      </p:sp>
      <p:pic>
        <p:nvPicPr>
          <p:cNvPr id="112" name="Google Shape;167;p35" descr=""/>
          <p:cNvPicPr/>
          <p:nvPr/>
        </p:nvPicPr>
        <p:blipFill>
          <a:blip r:embed="rId1"/>
          <a:srcRect l="0" t="4544" r="0" b="4555"/>
          <a:stretch/>
        </p:blipFill>
        <p:spPr>
          <a:xfrm>
            <a:off x="5372640" y="0"/>
            <a:ext cx="3771000" cy="51433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 name="Google Shape;178;p37" descr=""/>
          <p:cNvPicPr/>
          <p:nvPr/>
        </p:nvPicPr>
        <p:blipFill>
          <a:blip r:embed="rId1"/>
          <a:srcRect l="5254" t="0" r="5254" b="0"/>
          <a:stretch/>
        </p:blipFill>
        <p:spPr>
          <a:xfrm>
            <a:off x="0" y="0"/>
            <a:ext cx="3067920" cy="5143320"/>
          </a:xfrm>
          <a:prstGeom prst="rect">
            <a:avLst/>
          </a:prstGeom>
          <a:ln w="0">
            <a:noFill/>
          </a:ln>
        </p:spPr>
      </p:pic>
      <p:sp>
        <p:nvSpPr>
          <p:cNvPr id="63" name="PlaceHolder 1"/>
          <p:cNvSpPr>
            <a:spLocks noGrp="1"/>
          </p:cNvSpPr>
          <p:nvPr>
            <p:ph/>
          </p:nvPr>
        </p:nvSpPr>
        <p:spPr>
          <a:xfrm>
            <a:off x="3790800" y="1962000"/>
            <a:ext cx="4657320" cy="2219040"/>
          </a:xfrm>
          <a:prstGeom prst="rect">
            <a:avLst/>
          </a:prstGeom>
          <a:noFill/>
          <a:ln w="0">
            <a:noFill/>
          </a:ln>
        </p:spPr>
        <p:txBody>
          <a:bodyPr lIns="91440" rIns="91440" tIns="91440" bIns="91440" anchor="t">
            <a:normAutofit/>
          </a:bodyPr>
          <a:p>
            <a:pPr indent="0">
              <a:spcBef>
                <a:spcPts val="1417"/>
              </a:spcBef>
              <a:buNone/>
            </a:pPr>
            <a:endParaRPr b="0" lang="fr-FR" sz="1400" spc="-1" strike="noStrike">
              <a:solidFill>
                <a:schemeClr val="dk1"/>
              </a:solidFill>
              <a:latin typeface="Cabin"/>
              <a:ea typeface="Cabin"/>
            </a:endParaRPr>
          </a:p>
        </p:txBody>
      </p:sp>
      <p:sp>
        <p:nvSpPr>
          <p:cNvPr id="64" name="PlaceHolder 2"/>
          <p:cNvSpPr>
            <a:spLocks noGrp="1"/>
          </p:cNvSpPr>
          <p:nvPr>
            <p:ph type="title"/>
          </p:nvPr>
        </p:nvSpPr>
        <p:spPr>
          <a:xfrm>
            <a:off x="3409920" y="447840"/>
            <a:ext cx="4657320" cy="1009440"/>
          </a:xfrm>
          <a:prstGeom prst="rect">
            <a:avLst/>
          </a:prstGeom>
          <a:noFill/>
          <a:ln w="0">
            <a:noFill/>
          </a:ln>
        </p:spPr>
        <p:txBody>
          <a:bodyPr lIns="91440" rIns="91440" tIns="91440" bIns="91440" anchor="t">
            <a:normAutofit/>
          </a:bodyPr>
          <a:p>
            <a:pPr indent="0">
              <a:lnSpc>
                <a:spcPct val="100000"/>
              </a:lnSpc>
              <a:buNone/>
              <a:tabLst>
                <a:tab algn="l" pos="0"/>
              </a:tabLst>
            </a:pPr>
            <a:r>
              <a:rPr b="0" lang="en" sz="3000" spc="-1" strike="noStrike">
                <a:solidFill>
                  <a:schemeClr val="dk1"/>
                </a:solidFill>
                <a:latin typeface="Syncopate"/>
                <a:ea typeface="Syncopate"/>
              </a:rPr>
              <a:t>Introduction</a:t>
            </a:r>
            <a:endParaRPr b="0" lang="fr-FR" sz="3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714240" y="790560"/>
            <a:ext cx="7714800" cy="694800"/>
          </a:xfrm>
          <a:prstGeom prst="rect">
            <a:avLst/>
          </a:prstGeom>
          <a:noFill/>
          <a:ln w="0">
            <a:noFill/>
          </a:ln>
        </p:spPr>
        <p:txBody>
          <a:bodyPr lIns="91440" rIns="91440" tIns="91440" bIns="91440" anchor="t">
            <a:normAutofit fontScale="84006"/>
          </a:bodyPr>
          <a:p>
            <a:pPr indent="0">
              <a:lnSpc>
                <a:spcPct val="100000"/>
              </a:lnSpc>
              <a:buNone/>
              <a:tabLst>
                <a:tab algn="l" pos="0"/>
              </a:tabLst>
            </a:pPr>
            <a:r>
              <a:rPr b="0" lang="en" sz="4000" spc="-1" strike="noStrike">
                <a:solidFill>
                  <a:schemeClr val="dk1"/>
                </a:solidFill>
                <a:latin typeface="Syncopate"/>
                <a:ea typeface="Syncopate"/>
              </a:rPr>
              <a:t>Adopted design and coding standards</a:t>
            </a:r>
            <a:endParaRPr b="0" lang="fr-FR" sz="4000" spc="-1" strike="noStrike">
              <a:solidFill>
                <a:schemeClr val="dk1"/>
              </a:solidFill>
              <a:latin typeface="Arial"/>
            </a:endParaRPr>
          </a:p>
        </p:txBody>
      </p:sp>
      <p:sp>
        <p:nvSpPr>
          <p:cNvPr id="114" name="PlaceHolder 2"/>
          <p:cNvSpPr>
            <a:spLocks noGrp="1"/>
          </p:cNvSpPr>
          <p:nvPr>
            <p:ph/>
          </p:nvPr>
        </p:nvSpPr>
        <p:spPr>
          <a:xfrm>
            <a:off x="3352680" y="2400480"/>
            <a:ext cx="5076360" cy="19522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Cabin"/>
                <a:ea typeface="Cabin"/>
              </a:rPr>
              <a:t>In developing JoJoGAN, various design and coding standards have been adopted to ensure high-quality software practices. This includes following IEEE guidelines for documentation, utilizing UML diagrams for architectural representation, and maintaining a modular approach to code organization. These standards facilitate code readability, maintainability, and collaborative development.</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Google Shape;178;p37" descr=""/>
          <p:cNvPicPr/>
          <p:nvPr/>
        </p:nvPicPr>
        <p:blipFill>
          <a:blip r:embed="rId1"/>
          <a:srcRect l="5254" t="0" r="5254" b="0"/>
          <a:stretch/>
        </p:blipFill>
        <p:spPr>
          <a:xfrm>
            <a:off x="0" y="0"/>
            <a:ext cx="3067920" cy="5143320"/>
          </a:xfrm>
          <a:prstGeom prst="rect">
            <a:avLst/>
          </a:prstGeom>
          <a:ln w="0">
            <a:noFill/>
          </a:ln>
        </p:spPr>
      </p:pic>
      <p:sp>
        <p:nvSpPr>
          <p:cNvPr id="116" name="PlaceHolder 1"/>
          <p:cNvSpPr>
            <a:spLocks noGrp="1"/>
          </p:cNvSpPr>
          <p:nvPr>
            <p:ph/>
          </p:nvPr>
        </p:nvSpPr>
        <p:spPr>
          <a:xfrm>
            <a:off x="3790800" y="1962000"/>
            <a:ext cx="4657320" cy="221904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Cabin"/>
                <a:ea typeface="Cabin"/>
              </a:rPr>
              <a:t>The testing phase of JoJoGAN followed established ISO guidelines for software verification and validation. Comprehensive testing was carried out to assess the model's performance, functionality, and reliability. This structured testing framework ensures that the software meets industry standards and performs as expected under various conditions.</a:t>
            </a:r>
            <a:endParaRPr b="0" lang="fr-FR" sz="1400" spc="-1" strike="noStrike">
              <a:solidFill>
                <a:srgbClr val="000000"/>
              </a:solidFill>
              <a:latin typeface="Arial"/>
            </a:endParaRPr>
          </a:p>
        </p:txBody>
      </p:sp>
      <p:sp>
        <p:nvSpPr>
          <p:cNvPr id="117" name="PlaceHolder 2"/>
          <p:cNvSpPr>
            <a:spLocks noGrp="1"/>
          </p:cNvSpPr>
          <p:nvPr>
            <p:ph type="title"/>
          </p:nvPr>
        </p:nvSpPr>
        <p:spPr>
          <a:xfrm>
            <a:off x="3409920" y="447840"/>
            <a:ext cx="4657320" cy="1009440"/>
          </a:xfrm>
          <a:prstGeom prst="rect">
            <a:avLst/>
          </a:prstGeom>
          <a:noFill/>
          <a:ln w="0">
            <a:noFill/>
          </a:ln>
        </p:spPr>
        <p:txBody>
          <a:bodyPr lIns="91440" rIns="91440" tIns="91440" bIns="91440" anchor="t">
            <a:normAutofit/>
          </a:bodyPr>
          <a:p>
            <a:pPr indent="0">
              <a:lnSpc>
                <a:spcPct val="100000"/>
              </a:lnSpc>
              <a:buNone/>
              <a:tabLst>
                <a:tab algn="l" pos="0"/>
              </a:tabLst>
            </a:pPr>
            <a:r>
              <a:rPr b="0" lang="en" sz="3000" spc="-1" strike="noStrike">
                <a:solidFill>
                  <a:schemeClr val="dk1"/>
                </a:solidFill>
                <a:latin typeface="Syncopate"/>
                <a:ea typeface="Syncopate"/>
              </a:rPr>
              <a:t>Testing standards followed</a:t>
            </a:r>
            <a:endParaRPr b="0" lang="fr-FR" sz="3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714240" y="790560"/>
            <a:ext cx="7714800" cy="694800"/>
          </a:xfrm>
          <a:prstGeom prst="rect">
            <a:avLst/>
          </a:prstGeom>
          <a:noFill/>
          <a:ln w="0">
            <a:noFill/>
          </a:ln>
        </p:spPr>
        <p:txBody>
          <a:bodyPr lIns="91440" rIns="91440" tIns="91440" bIns="91440" anchor="t">
            <a:normAutofit fontScale="84006"/>
          </a:bodyPr>
          <a:p>
            <a:pPr indent="0">
              <a:lnSpc>
                <a:spcPct val="100000"/>
              </a:lnSpc>
              <a:buNone/>
              <a:tabLst>
                <a:tab algn="l" pos="0"/>
              </a:tabLst>
            </a:pPr>
            <a:r>
              <a:rPr b="0" lang="en" sz="4000" spc="-1" strike="noStrike">
                <a:solidFill>
                  <a:schemeClr val="dk1"/>
                </a:solidFill>
                <a:latin typeface="Syncopate"/>
                <a:ea typeface="Syncopate"/>
              </a:rPr>
              <a:t>Future enhancements and explorations</a:t>
            </a:r>
            <a:endParaRPr b="0" lang="fr-FR" sz="4000" spc="-1" strike="noStrike">
              <a:solidFill>
                <a:schemeClr val="dk1"/>
              </a:solidFill>
              <a:latin typeface="Arial"/>
            </a:endParaRPr>
          </a:p>
        </p:txBody>
      </p:sp>
      <p:sp>
        <p:nvSpPr>
          <p:cNvPr id="119" name="PlaceHolder 2"/>
          <p:cNvSpPr>
            <a:spLocks noGrp="1"/>
          </p:cNvSpPr>
          <p:nvPr>
            <p:ph/>
          </p:nvPr>
        </p:nvSpPr>
        <p:spPr>
          <a:xfrm>
            <a:off x="3352680" y="2400480"/>
            <a:ext cx="5076360" cy="19522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Cabin"/>
                <a:ea typeface="Cabin"/>
              </a:rPr>
              <a:t>Future work for JoJoGAN includes exploring real-time video-based stylization capabilities, enhancing scalability for processing larger datasets, and developing support for multiple artistic styles within a single processing pipeline. These advancements aim to expand its applicability in dynamic contexts and further leverage its artistic potential.</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714240" y="790560"/>
            <a:ext cx="7714800" cy="694800"/>
          </a:xfrm>
          <a:prstGeom prst="rect">
            <a:avLst/>
          </a:prstGeom>
          <a:noFill/>
          <a:ln w="0">
            <a:noFill/>
          </a:ln>
        </p:spPr>
        <p:txBody>
          <a:bodyPr lIns="91440" rIns="91440" tIns="91440" bIns="91440" anchor="t">
            <a:normAutofit fontScale="84006"/>
          </a:bodyPr>
          <a:p>
            <a:pPr indent="0">
              <a:lnSpc>
                <a:spcPct val="100000"/>
              </a:lnSpc>
              <a:buNone/>
              <a:tabLst>
                <a:tab algn="l" pos="0"/>
              </a:tabLst>
            </a:pPr>
            <a:r>
              <a:rPr b="0" lang="en" sz="4000" spc="-1" strike="noStrike">
                <a:solidFill>
                  <a:schemeClr val="dk1"/>
                </a:solidFill>
                <a:latin typeface="Syncopate"/>
                <a:ea typeface="Syncopate"/>
              </a:rPr>
              <a:t>Conclusions</a:t>
            </a:r>
            <a:endParaRPr b="0" lang="fr-FR" sz="4000" spc="-1" strike="noStrike">
              <a:solidFill>
                <a:schemeClr val="dk1"/>
              </a:solidFill>
              <a:latin typeface="Arial"/>
            </a:endParaRPr>
          </a:p>
        </p:txBody>
      </p:sp>
      <p:sp>
        <p:nvSpPr>
          <p:cNvPr id="121" name="PlaceHolder 2"/>
          <p:cNvSpPr>
            <a:spLocks noGrp="1"/>
          </p:cNvSpPr>
          <p:nvPr>
            <p:ph/>
          </p:nvPr>
        </p:nvSpPr>
        <p:spPr>
          <a:xfrm>
            <a:off x="3352680" y="2400480"/>
            <a:ext cx="5076360" cy="19522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Cabin"/>
                <a:ea typeface="Cabin"/>
              </a:rPr>
              <a:t>JoJoGAN represents a significant advancement in face stylization techniques, effectively addressing challenges associated with few-shot learning. By facilitating artistic style transfer from a single reference image while preserving critical facial features, JoJoGAN positions itself as an innovative solution for artists and creators. The expected future developments will likely enhance its functionality, making it a versatile tool in the realms of digital art and entertainment.</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4019400" y="809640"/>
            <a:ext cx="4409640" cy="961560"/>
          </a:xfrm>
          <a:prstGeom prst="rect">
            <a:avLst/>
          </a:prstGeom>
          <a:noFill/>
          <a:ln w="0">
            <a:noFill/>
          </a:ln>
        </p:spPr>
        <p:txBody>
          <a:bodyPr lIns="91440" rIns="91440" tIns="91440" bIns="91440" anchor="b">
            <a:normAutofit fontScale="90349"/>
          </a:bodyPr>
          <a:p>
            <a:pPr indent="0" algn="r">
              <a:lnSpc>
                <a:spcPct val="100000"/>
              </a:lnSpc>
              <a:buNone/>
              <a:tabLst>
                <a:tab algn="l" pos="0"/>
              </a:tabLst>
            </a:pPr>
            <a:r>
              <a:rPr b="0" lang="en" sz="5800" spc="-1" strike="noStrike">
                <a:solidFill>
                  <a:schemeClr val="lt1"/>
                </a:solidFill>
                <a:latin typeface="Syncopate"/>
                <a:ea typeface="Syncopate"/>
              </a:rPr>
              <a:t>Thank you!</a:t>
            </a:r>
            <a:endParaRPr b="0" lang="fr-FR" sz="5800" spc="-1" strike="noStrike">
              <a:solidFill>
                <a:schemeClr val="dk1"/>
              </a:solidFill>
              <a:latin typeface="Arial"/>
            </a:endParaRPr>
          </a:p>
        </p:txBody>
      </p:sp>
      <p:sp>
        <p:nvSpPr>
          <p:cNvPr id="123" name="PlaceHolder 2"/>
          <p:cNvSpPr>
            <a:spLocks noGrp="1"/>
          </p:cNvSpPr>
          <p:nvPr>
            <p:ph type="subTitle"/>
          </p:nvPr>
        </p:nvSpPr>
        <p:spPr>
          <a:xfrm>
            <a:off x="4438800" y="1695600"/>
            <a:ext cx="3990600" cy="122832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1400" spc="-1" strike="noStrike">
                <a:solidFill>
                  <a:schemeClr val="dk1"/>
                </a:solidFill>
                <a:latin typeface="Cabin"/>
                <a:ea typeface="Cabin"/>
              </a:rPr>
              <a:t>Do you have any questions?</a:t>
            </a:r>
            <a:endParaRPr b="0" lang="en-US" sz="1400" spc="-1" strike="noStrike">
              <a:solidFill>
                <a:srgbClr val="ffffff"/>
              </a:solidFill>
              <a:latin typeface="OpenSymbol"/>
            </a:endParaRPr>
          </a:p>
        </p:txBody>
      </p:sp>
      <p:grpSp>
        <p:nvGrpSpPr>
          <p:cNvPr id="124" name="Google Shape;298;p46"/>
          <p:cNvGrpSpPr/>
          <p:nvPr/>
        </p:nvGrpSpPr>
        <p:grpSpPr>
          <a:xfrm>
            <a:off x="6944040" y="3053520"/>
            <a:ext cx="275760" cy="275760"/>
            <a:chOff x="6944040" y="3053520"/>
            <a:chExt cx="275760" cy="275760"/>
          </a:xfrm>
        </p:grpSpPr>
        <p:sp>
          <p:nvSpPr>
            <p:cNvPr id="125" name="Google Shape;299;p46"/>
            <p:cNvSpPr/>
            <p:nvPr/>
          </p:nvSpPr>
          <p:spPr>
            <a:xfrm>
              <a:off x="6944040" y="3053520"/>
              <a:ext cx="275760" cy="275760"/>
            </a:xfrm>
            <a:custGeom>
              <a:avLst/>
              <a:gdLst>
                <a:gd name="textAreaLeft" fmla="*/ 0 w 275760"/>
                <a:gd name="textAreaRight" fmla="*/ 276120 w 275760"/>
                <a:gd name="textAreaTop" fmla="*/ 0 h 275760"/>
                <a:gd name="textAreaBottom" fmla="*/ 276120 h 275760"/>
              </a:gdLst>
              <a:ah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6" name="Google Shape;300;p46"/>
            <p:cNvSpPr/>
            <p:nvPr/>
          </p:nvSpPr>
          <p:spPr>
            <a:xfrm>
              <a:off x="7008120" y="3119040"/>
              <a:ext cx="146880" cy="144000"/>
            </a:xfrm>
            <a:custGeom>
              <a:avLst/>
              <a:gdLst>
                <a:gd name="textAreaLeft" fmla="*/ 0 w 146880"/>
                <a:gd name="textAreaRight" fmla="*/ 147240 w 146880"/>
                <a:gd name="textAreaTop" fmla="*/ 0 h 144000"/>
                <a:gd name="textAreaBottom" fmla="*/ 144360 h 144000"/>
              </a:gdLst>
              <a:ah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7" name="Google Shape;301;p46"/>
            <p:cNvSpPr/>
            <p:nvPr/>
          </p:nvSpPr>
          <p:spPr>
            <a:xfrm>
              <a:off x="7138080" y="3089160"/>
              <a:ext cx="37440" cy="37080"/>
            </a:xfrm>
            <a:custGeom>
              <a:avLst/>
              <a:gdLst>
                <a:gd name="textAreaLeft" fmla="*/ 0 w 37440"/>
                <a:gd name="textAreaRight" fmla="*/ 37800 w 37440"/>
                <a:gd name="textAreaTop" fmla="*/ 0 h 37080"/>
                <a:gd name="textAreaBottom" fmla="*/ 37440 h 37080"/>
              </a:gdLst>
              <a:ah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128" name="Google Shape;302;p46"/>
          <p:cNvGrpSpPr/>
          <p:nvPr/>
        </p:nvGrpSpPr>
        <p:grpSpPr>
          <a:xfrm>
            <a:off x="7505280" y="3072240"/>
            <a:ext cx="266400" cy="238320"/>
            <a:chOff x="7505280" y="3072240"/>
            <a:chExt cx="266400" cy="238320"/>
          </a:xfrm>
        </p:grpSpPr>
        <p:sp>
          <p:nvSpPr>
            <p:cNvPr id="129" name="Google Shape;303;p46"/>
            <p:cNvSpPr/>
            <p:nvPr/>
          </p:nvSpPr>
          <p:spPr>
            <a:xfrm>
              <a:off x="7514640" y="3156480"/>
              <a:ext cx="60840" cy="154080"/>
            </a:xfrm>
            <a:custGeom>
              <a:avLst/>
              <a:gdLst>
                <a:gd name="textAreaLeft" fmla="*/ 0 w 60840"/>
                <a:gd name="textAreaRight" fmla="*/ 61200 w 60840"/>
                <a:gd name="textAreaTop" fmla="*/ 0 h 154080"/>
                <a:gd name="textAreaBottom" fmla="*/ 154440 h 154080"/>
              </a:gdLst>
              <a:ah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30" name="Google Shape;304;p46"/>
            <p:cNvSpPr/>
            <p:nvPr/>
          </p:nvSpPr>
          <p:spPr>
            <a:xfrm>
              <a:off x="7505280" y="3072240"/>
              <a:ext cx="70200" cy="70200"/>
            </a:xfrm>
            <a:custGeom>
              <a:avLst/>
              <a:gdLst>
                <a:gd name="textAreaLeft" fmla="*/ 0 w 70200"/>
                <a:gd name="textAreaRight" fmla="*/ 70560 w 70200"/>
                <a:gd name="textAreaTop" fmla="*/ 0 h 70200"/>
                <a:gd name="textAreaBottom" fmla="*/ 70560 h 70200"/>
              </a:gdLst>
              <a:ah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31" name="Google Shape;305;p46"/>
            <p:cNvSpPr/>
            <p:nvPr/>
          </p:nvSpPr>
          <p:spPr>
            <a:xfrm>
              <a:off x="7607880" y="3156480"/>
              <a:ext cx="163800" cy="154080"/>
            </a:xfrm>
            <a:custGeom>
              <a:avLst/>
              <a:gdLst>
                <a:gd name="textAreaLeft" fmla="*/ 0 w 163800"/>
                <a:gd name="textAreaRight" fmla="*/ 164160 w 163800"/>
                <a:gd name="textAreaTop" fmla="*/ 0 h 154080"/>
                <a:gd name="textAreaBottom" fmla="*/ 154440 h 154080"/>
              </a:gdLst>
              <a:ah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132" name="Google Shape;306;p46"/>
          <p:cNvSpPr/>
          <p:nvPr/>
        </p:nvSpPr>
        <p:spPr>
          <a:xfrm>
            <a:off x="4705200" y="4067280"/>
            <a:ext cx="3723840" cy="256680"/>
          </a:xfrm>
          <a:prstGeom prst="rect">
            <a:avLst/>
          </a:prstGeom>
          <a:noFill/>
          <a:ln w="0">
            <a:noFill/>
          </a:ln>
        </p:spPr>
        <p:style>
          <a:lnRef idx="0"/>
          <a:fillRef idx="0"/>
          <a:effectRef idx="0"/>
          <a:fontRef idx="minor"/>
        </p:style>
        <p:txBody>
          <a:bodyPr lIns="870823080" rIns="870823080" tIns="128520" bIns="128520" anchor="t">
            <a:normAutofit/>
          </a:bodyPr>
          <a:p>
            <a:pPr algn="r" defTabSz="914400">
              <a:lnSpc>
                <a:spcPct val="100000"/>
              </a:lnSpc>
              <a:tabLst>
                <a:tab algn="l" pos="0"/>
              </a:tabLst>
            </a:pPr>
            <a:r>
              <a:rPr b="0" lang="en" sz="1200" spc="-1" strike="noStrike">
                <a:solidFill>
                  <a:schemeClr val="dk1"/>
                </a:solidFill>
                <a:latin typeface="Arial"/>
              </a:rPr>
              <a:t>+91 620 421 838</a:t>
            </a:r>
            <a:endParaRPr b="0" lang="en-US" sz="1200" spc="-1" strike="noStrike">
              <a:solidFill>
                <a:srgbClr val="ffffff"/>
              </a:solidFill>
              <a:latin typeface="OpenSymbol"/>
            </a:endParaRPr>
          </a:p>
        </p:txBody>
      </p:sp>
      <p:sp>
        <p:nvSpPr>
          <p:cNvPr id="133" name="Google Shape;307;p46"/>
          <p:cNvSpPr/>
          <p:nvPr/>
        </p:nvSpPr>
        <p:spPr>
          <a:xfrm>
            <a:off x="8067600" y="3055680"/>
            <a:ext cx="268200" cy="273960"/>
          </a:xfrm>
          <a:custGeom>
            <a:avLst/>
            <a:gdLst>
              <a:gd name="textAreaLeft" fmla="*/ 0 w 268200"/>
              <a:gd name="textAreaRight" fmla="*/ 268560 w 268200"/>
              <a:gd name="textAreaTop" fmla="*/ 0 h 273960"/>
              <a:gd name="textAreaBottom" fmla="*/ 274320 h 273960"/>
            </a:gdLst>
            <a:ah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lt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OpenSymbol"/>
            </a:endParaRPr>
          </a:p>
        </p:txBody>
      </p:sp>
      <p:pic>
        <p:nvPicPr>
          <p:cNvPr id="134" name="Google Shape;308;p46" descr=""/>
          <p:cNvPicPr/>
          <p:nvPr/>
        </p:nvPicPr>
        <p:blipFill>
          <a:blip r:embed="rId1"/>
          <a:srcRect l="4815" t="0" r="4807" b="0"/>
          <a:stretch/>
        </p:blipFill>
        <p:spPr>
          <a:xfrm>
            <a:off x="0" y="0"/>
            <a:ext cx="3097800" cy="51433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781200" y="1828800"/>
            <a:ext cx="4362120" cy="1409400"/>
          </a:xfrm>
          <a:prstGeom prst="rect">
            <a:avLst/>
          </a:prstGeom>
          <a:noFill/>
          <a:ln w="0">
            <a:noFill/>
          </a:ln>
        </p:spPr>
        <p:txBody>
          <a:bodyPr lIns="91440" rIns="91440" tIns="91440" bIns="91440" anchor="b">
            <a:normAutofit/>
          </a:bodyPr>
          <a:p>
            <a:pPr indent="0">
              <a:lnSpc>
                <a:spcPct val="100000"/>
              </a:lnSpc>
              <a:buNone/>
              <a:tabLst>
                <a:tab algn="l" pos="0"/>
              </a:tabLst>
            </a:pPr>
            <a:r>
              <a:rPr b="0" lang="en" sz="3900" spc="-1" strike="noStrike">
                <a:solidFill>
                  <a:schemeClr val="dk1"/>
                </a:solidFill>
                <a:latin typeface="Syncopate"/>
                <a:ea typeface="Syncopate"/>
              </a:rPr>
              <a:t>JoJoGAN Overview</a:t>
            </a:r>
            <a:endParaRPr b="0" lang="fr-FR" sz="3900" spc="-1" strike="noStrike">
              <a:solidFill>
                <a:schemeClr val="dk1"/>
              </a:solidFill>
              <a:latin typeface="Arial"/>
            </a:endParaRPr>
          </a:p>
        </p:txBody>
      </p:sp>
      <p:sp>
        <p:nvSpPr>
          <p:cNvPr id="66" name="PlaceHolder 2"/>
          <p:cNvSpPr>
            <a:spLocks noGrp="1"/>
          </p:cNvSpPr>
          <p:nvPr>
            <p:ph type="title"/>
          </p:nvPr>
        </p:nvSpPr>
        <p:spPr>
          <a:xfrm>
            <a:off x="4238640" y="638280"/>
            <a:ext cx="1285560" cy="828360"/>
          </a:xfrm>
          <a:prstGeom prst="rect">
            <a:avLst/>
          </a:prstGeom>
          <a:noFill/>
          <a:ln w="0">
            <a:noFill/>
          </a:ln>
        </p:spPr>
        <p:txBody>
          <a:bodyPr lIns="91440" rIns="91440" tIns="91440" bIns="91440" anchor="ctr">
            <a:normAutofit/>
          </a:bodyPr>
          <a:p>
            <a:pPr indent="0">
              <a:lnSpc>
                <a:spcPct val="100000"/>
              </a:lnSpc>
              <a:buNone/>
              <a:tabLst>
                <a:tab algn="l" pos="0"/>
              </a:tabLst>
            </a:pPr>
            <a:r>
              <a:rPr b="0" lang="en" sz="4300" spc="-1" strike="noStrike">
                <a:solidFill>
                  <a:schemeClr val="dk1"/>
                </a:solidFill>
                <a:latin typeface="Syncopate"/>
                <a:ea typeface="Syncopate"/>
              </a:rPr>
              <a:t>01</a:t>
            </a:r>
            <a:endParaRPr b="0" lang="fr-FR" sz="4300" spc="-1" strike="noStrike">
              <a:solidFill>
                <a:schemeClr val="dk1"/>
              </a:solidFill>
              <a:latin typeface="Arial"/>
            </a:endParaRPr>
          </a:p>
        </p:txBody>
      </p:sp>
      <p:sp>
        <p:nvSpPr>
          <p:cNvPr id="67" name="PlaceHolder 3"/>
          <p:cNvSpPr>
            <a:spLocks noGrp="1"/>
          </p:cNvSpPr>
          <p:nvPr>
            <p:ph type="subTitle"/>
          </p:nvPr>
        </p:nvSpPr>
        <p:spPr>
          <a:xfrm>
            <a:off x="781200" y="3295800"/>
            <a:ext cx="2695320" cy="647280"/>
          </a:xfrm>
          <a:prstGeom prst="rect">
            <a:avLst/>
          </a:prstGeom>
          <a:noFill/>
          <a:ln w="0">
            <a:noFill/>
          </a:ln>
        </p:spPr>
        <p:txBody>
          <a:bodyPr lIns="91440" rIns="91440" tIns="91440" bIns="91440" anchor="t">
            <a:normAutofit/>
          </a:bodyPr>
          <a:p>
            <a:pPr indent="0" algn="ctr">
              <a:buNone/>
            </a:pPr>
            <a:endParaRPr b="0" lang="en-US" sz="1600" spc="-1" strike="noStrike">
              <a:solidFill>
                <a:schemeClr val="dk1"/>
              </a:solidFill>
              <a:latin typeface="Cabin"/>
              <a:ea typeface="Cabin"/>
            </a:endParaRPr>
          </a:p>
        </p:txBody>
      </p:sp>
      <p:pic>
        <p:nvPicPr>
          <p:cNvPr id="68" name="Google Shape;167;p35" descr=""/>
          <p:cNvPicPr/>
          <p:nvPr/>
        </p:nvPicPr>
        <p:blipFill>
          <a:blip r:embed="rId1"/>
          <a:srcRect l="0" t="4544" r="0" b="4555"/>
          <a:stretch/>
        </p:blipFill>
        <p:spPr>
          <a:xfrm>
            <a:off x="5372640" y="0"/>
            <a:ext cx="3771000" cy="51433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 name="Google Shape;178;p37" descr=""/>
          <p:cNvPicPr/>
          <p:nvPr/>
        </p:nvPicPr>
        <p:blipFill>
          <a:blip r:embed="rId1"/>
          <a:srcRect l="5254" t="0" r="5254" b="0"/>
          <a:stretch/>
        </p:blipFill>
        <p:spPr>
          <a:xfrm>
            <a:off x="0" y="0"/>
            <a:ext cx="3067920" cy="5143320"/>
          </a:xfrm>
          <a:prstGeom prst="rect">
            <a:avLst/>
          </a:prstGeom>
          <a:ln w="0">
            <a:noFill/>
          </a:ln>
        </p:spPr>
      </p:pic>
      <p:sp>
        <p:nvSpPr>
          <p:cNvPr id="70" name="PlaceHolder 1"/>
          <p:cNvSpPr>
            <a:spLocks noGrp="1"/>
          </p:cNvSpPr>
          <p:nvPr>
            <p:ph/>
          </p:nvPr>
        </p:nvSpPr>
        <p:spPr>
          <a:xfrm>
            <a:off x="3790800" y="1962000"/>
            <a:ext cx="4657320" cy="221904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Cabin"/>
                <a:ea typeface="Cabin"/>
              </a:rPr>
              <a:t>JoJoGAN is a cutting-edge framework that leverages deep learning techniques, particularly Generative Adversarial Networks (GANs), to perform one-shot face stylization. It allows for artistic transfer onto human faces using a single reference image, differentiating it from traditional methods that typically require extensive datasets. This innovation not only streamlines the artistic process but significantly enhances efficiency and accessibility.</a:t>
            </a:r>
            <a:endParaRPr b="0" lang="fr-FR" sz="1400" spc="-1" strike="noStrike">
              <a:solidFill>
                <a:srgbClr val="000000"/>
              </a:solidFill>
              <a:latin typeface="Arial"/>
            </a:endParaRPr>
          </a:p>
        </p:txBody>
      </p:sp>
      <p:sp>
        <p:nvSpPr>
          <p:cNvPr id="71" name="PlaceHolder 2"/>
          <p:cNvSpPr>
            <a:spLocks noGrp="1"/>
          </p:cNvSpPr>
          <p:nvPr>
            <p:ph type="title"/>
          </p:nvPr>
        </p:nvSpPr>
        <p:spPr>
          <a:xfrm>
            <a:off x="3409920" y="447840"/>
            <a:ext cx="4657320" cy="1009440"/>
          </a:xfrm>
          <a:prstGeom prst="rect">
            <a:avLst/>
          </a:prstGeom>
          <a:noFill/>
          <a:ln w="0">
            <a:noFill/>
          </a:ln>
        </p:spPr>
        <p:txBody>
          <a:bodyPr lIns="91440" rIns="91440" tIns="91440" bIns="91440" anchor="t">
            <a:normAutofit fontScale="90028"/>
          </a:bodyPr>
          <a:p>
            <a:pPr indent="0">
              <a:lnSpc>
                <a:spcPct val="100000"/>
              </a:lnSpc>
              <a:buNone/>
              <a:tabLst>
                <a:tab algn="l" pos="0"/>
              </a:tabLst>
            </a:pPr>
            <a:r>
              <a:rPr b="0" lang="en" sz="3000" spc="-1" strike="noStrike">
                <a:solidFill>
                  <a:schemeClr val="dk1"/>
                </a:solidFill>
                <a:latin typeface="Syncopate"/>
                <a:ea typeface="Syncopate"/>
              </a:rPr>
              <a:t>Deep learning framework for face stylization</a:t>
            </a:r>
            <a:endParaRPr b="0" lang="fr-FR" sz="3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714240" y="790560"/>
            <a:ext cx="7714800" cy="694800"/>
          </a:xfrm>
          <a:prstGeom prst="rect">
            <a:avLst/>
          </a:prstGeom>
          <a:noFill/>
          <a:ln w="0">
            <a:noFill/>
          </a:ln>
        </p:spPr>
        <p:txBody>
          <a:bodyPr lIns="91440" rIns="91440" tIns="91440" bIns="91440" anchor="t">
            <a:normAutofit fontScale="84006"/>
          </a:bodyPr>
          <a:p>
            <a:pPr indent="0">
              <a:lnSpc>
                <a:spcPct val="100000"/>
              </a:lnSpc>
              <a:buNone/>
              <a:tabLst>
                <a:tab algn="l" pos="0"/>
              </a:tabLst>
            </a:pPr>
            <a:r>
              <a:rPr b="0" lang="en" sz="4000" spc="-1" strike="noStrike">
                <a:solidFill>
                  <a:schemeClr val="dk1"/>
                </a:solidFill>
                <a:latin typeface="Syncopate"/>
                <a:ea typeface="Syncopate"/>
              </a:rPr>
              <a:t>Advantages over traditional methods</a:t>
            </a:r>
            <a:endParaRPr b="0" lang="fr-FR" sz="4000" spc="-1" strike="noStrike">
              <a:solidFill>
                <a:schemeClr val="dk1"/>
              </a:solidFill>
              <a:latin typeface="Arial"/>
            </a:endParaRPr>
          </a:p>
        </p:txBody>
      </p:sp>
      <p:sp>
        <p:nvSpPr>
          <p:cNvPr id="73" name="PlaceHolder 2"/>
          <p:cNvSpPr>
            <a:spLocks noGrp="1"/>
          </p:cNvSpPr>
          <p:nvPr>
            <p:ph/>
          </p:nvPr>
        </p:nvSpPr>
        <p:spPr>
          <a:xfrm>
            <a:off x="3352680" y="2400480"/>
            <a:ext cx="5076360" cy="19522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Cabin"/>
                <a:ea typeface="Cabin"/>
              </a:rPr>
              <a:t>Traditional face stylization approaches often necessitate large datasets to achieve high-quality results and frequently struggle with maintaining facial identity during the artistic transfer. JoJoGAN addresses these issues by enabling stylization with just one reference image, effectively preserving facial features while artistically enhancing them. This results in a balanced output that marries realism with artistic interpretation.</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714240" y="790560"/>
            <a:ext cx="7714800" cy="694800"/>
          </a:xfrm>
          <a:prstGeom prst="rect">
            <a:avLst/>
          </a:prstGeom>
          <a:noFill/>
          <a:ln w="0">
            <a:noFill/>
          </a:ln>
        </p:spPr>
        <p:txBody>
          <a:bodyPr lIns="91440" rIns="91440" tIns="91440" bIns="91440" anchor="t">
            <a:normAutofit fontScale="84006"/>
          </a:bodyPr>
          <a:p>
            <a:pPr indent="0">
              <a:lnSpc>
                <a:spcPct val="100000"/>
              </a:lnSpc>
              <a:buNone/>
              <a:tabLst>
                <a:tab algn="l" pos="0"/>
              </a:tabLst>
            </a:pPr>
            <a:r>
              <a:rPr b="0" lang="en" sz="4000" spc="-1" strike="noStrike">
                <a:solidFill>
                  <a:schemeClr val="dk1"/>
                </a:solidFill>
                <a:latin typeface="Syncopate"/>
                <a:ea typeface="Syncopate"/>
              </a:rPr>
              <a:t>Applications in various fields</a:t>
            </a:r>
            <a:endParaRPr b="0" lang="fr-FR" sz="4000" spc="-1" strike="noStrike">
              <a:solidFill>
                <a:schemeClr val="dk1"/>
              </a:solidFill>
              <a:latin typeface="Arial"/>
            </a:endParaRPr>
          </a:p>
        </p:txBody>
      </p:sp>
      <p:sp>
        <p:nvSpPr>
          <p:cNvPr id="75" name="PlaceHolder 2"/>
          <p:cNvSpPr>
            <a:spLocks noGrp="1"/>
          </p:cNvSpPr>
          <p:nvPr>
            <p:ph/>
          </p:nvPr>
        </p:nvSpPr>
        <p:spPr>
          <a:xfrm>
            <a:off x="3352680" y="2400480"/>
            <a:ext cx="5076360" cy="19522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Cabin"/>
                <a:ea typeface="Cabin"/>
              </a:rPr>
              <a:t>The applications of JoJoGAN span a variety of industries, including digital art creation, video game design, and entertainment. By facilitating high-quality stylization with minimal input, it opens new avenues for artists, game developers, and content creators to produce unique visual content quickly. Additionally, its efficiency could enable real-time applications in areas such as augmented reality.</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781200" y="1828800"/>
            <a:ext cx="4362120" cy="1409400"/>
          </a:xfrm>
          <a:prstGeom prst="rect">
            <a:avLst/>
          </a:prstGeom>
          <a:noFill/>
          <a:ln w="0">
            <a:noFill/>
          </a:ln>
        </p:spPr>
        <p:txBody>
          <a:bodyPr lIns="91440" rIns="91440" tIns="91440" bIns="91440" anchor="b">
            <a:normAutofit/>
          </a:bodyPr>
          <a:p>
            <a:pPr indent="0">
              <a:lnSpc>
                <a:spcPct val="100000"/>
              </a:lnSpc>
              <a:buNone/>
              <a:tabLst>
                <a:tab algn="l" pos="0"/>
              </a:tabLst>
            </a:pPr>
            <a:r>
              <a:rPr b="0" lang="en" sz="3900" spc="-1" strike="noStrike">
                <a:solidFill>
                  <a:schemeClr val="dk1"/>
                </a:solidFill>
                <a:latin typeface="Syncopate"/>
                <a:ea typeface="Syncopate"/>
              </a:rPr>
              <a:t>Core Concepts</a:t>
            </a:r>
            <a:endParaRPr b="0" lang="fr-FR" sz="3900" spc="-1" strike="noStrike">
              <a:solidFill>
                <a:schemeClr val="dk1"/>
              </a:solidFill>
              <a:latin typeface="Arial"/>
            </a:endParaRPr>
          </a:p>
        </p:txBody>
      </p:sp>
      <p:sp>
        <p:nvSpPr>
          <p:cNvPr id="77" name="PlaceHolder 2"/>
          <p:cNvSpPr>
            <a:spLocks noGrp="1"/>
          </p:cNvSpPr>
          <p:nvPr>
            <p:ph type="title"/>
          </p:nvPr>
        </p:nvSpPr>
        <p:spPr>
          <a:xfrm>
            <a:off x="4238640" y="638280"/>
            <a:ext cx="1285560" cy="828360"/>
          </a:xfrm>
          <a:prstGeom prst="rect">
            <a:avLst/>
          </a:prstGeom>
          <a:noFill/>
          <a:ln w="0">
            <a:noFill/>
          </a:ln>
        </p:spPr>
        <p:txBody>
          <a:bodyPr lIns="91440" rIns="91440" tIns="91440" bIns="91440" anchor="ctr">
            <a:normAutofit/>
          </a:bodyPr>
          <a:p>
            <a:pPr indent="0">
              <a:lnSpc>
                <a:spcPct val="100000"/>
              </a:lnSpc>
              <a:buNone/>
              <a:tabLst>
                <a:tab algn="l" pos="0"/>
              </a:tabLst>
            </a:pPr>
            <a:r>
              <a:rPr b="0" lang="en" sz="4300" spc="-1" strike="noStrike">
                <a:solidFill>
                  <a:schemeClr val="dk1"/>
                </a:solidFill>
                <a:latin typeface="Syncopate"/>
                <a:ea typeface="Syncopate"/>
              </a:rPr>
              <a:t>02</a:t>
            </a:r>
            <a:endParaRPr b="0" lang="fr-FR" sz="4300" spc="-1" strike="noStrike">
              <a:solidFill>
                <a:schemeClr val="dk1"/>
              </a:solidFill>
              <a:latin typeface="Arial"/>
            </a:endParaRPr>
          </a:p>
        </p:txBody>
      </p:sp>
      <p:sp>
        <p:nvSpPr>
          <p:cNvPr id="78" name="PlaceHolder 3"/>
          <p:cNvSpPr>
            <a:spLocks noGrp="1"/>
          </p:cNvSpPr>
          <p:nvPr>
            <p:ph type="subTitle"/>
          </p:nvPr>
        </p:nvSpPr>
        <p:spPr>
          <a:xfrm>
            <a:off x="781200" y="3295800"/>
            <a:ext cx="2695320" cy="647280"/>
          </a:xfrm>
          <a:prstGeom prst="rect">
            <a:avLst/>
          </a:prstGeom>
          <a:noFill/>
          <a:ln w="0">
            <a:noFill/>
          </a:ln>
        </p:spPr>
        <p:txBody>
          <a:bodyPr lIns="91440" rIns="91440" tIns="91440" bIns="91440" anchor="t">
            <a:normAutofit/>
          </a:bodyPr>
          <a:p>
            <a:pPr indent="0" algn="ctr">
              <a:buNone/>
            </a:pPr>
            <a:endParaRPr b="0" lang="en-US" sz="1600" spc="-1" strike="noStrike">
              <a:solidFill>
                <a:schemeClr val="dk1"/>
              </a:solidFill>
              <a:latin typeface="Cabin"/>
              <a:ea typeface="Cabin"/>
            </a:endParaRPr>
          </a:p>
        </p:txBody>
      </p:sp>
      <p:pic>
        <p:nvPicPr>
          <p:cNvPr id="79" name="Google Shape;167;p35" descr=""/>
          <p:cNvPicPr/>
          <p:nvPr/>
        </p:nvPicPr>
        <p:blipFill>
          <a:blip r:embed="rId1"/>
          <a:srcRect l="0" t="4544" r="0" b="4555"/>
          <a:stretch/>
        </p:blipFill>
        <p:spPr>
          <a:xfrm>
            <a:off x="5372640" y="0"/>
            <a:ext cx="3771000" cy="51433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 name="Google Shape;178;p37" descr=""/>
          <p:cNvPicPr/>
          <p:nvPr/>
        </p:nvPicPr>
        <p:blipFill>
          <a:blip r:embed="rId1"/>
          <a:srcRect l="5254" t="0" r="5254" b="0"/>
          <a:stretch/>
        </p:blipFill>
        <p:spPr>
          <a:xfrm>
            <a:off x="0" y="0"/>
            <a:ext cx="3067920" cy="5143320"/>
          </a:xfrm>
          <a:prstGeom prst="rect">
            <a:avLst/>
          </a:prstGeom>
          <a:ln w="0">
            <a:noFill/>
          </a:ln>
        </p:spPr>
      </p:pic>
      <p:sp>
        <p:nvSpPr>
          <p:cNvPr id="81" name="PlaceHolder 1"/>
          <p:cNvSpPr>
            <a:spLocks noGrp="1"/>
          </p:cNvSpPr>
          <p:nvPr>
            <p:ph/>
          </p:nvPr>
        </p:nvSpPr>
        <p:spPr>
          <a:xfrm>
            <a:off x="3790800" y="1962000"/>
            <a:ext cx="4657320" cy="221904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Cabin"/>
                <a:ea typeface="Cabin"/>
              </a:rPr>
              <a:t>GANs are a class of machine learning frameworks that consist of two neural networks: the generator, which creates images, and the discriminator, which evaluates them. These networks engage in a competitive process, where the generator aims to produce outputs indistinguishable from real images, while the discriminator seeks to correctly identify real versus generated content. This adversarial training leads to the production of highly realistic images.</a:t>
            </a:r>
            <a:endParaRPr b="0" lang="fr-FR" sz="1400" spc="-1" strike="noStrike">
              <a:solidFill>
                <a:srgbClr val="000000"/>
              </a:solidFill>
              <a:latin typeface="Arial"/>
            </a:endParaRPr>
          </a:p>
        </p:txBody>
      </p:sp>
      <p:sp>
        <p:nvSpPr>
          <p:cNvPr id="82" name="PlaceHolder 2"/>
          <p:cNvSpPr>
            <a:spLocks noGrp="1"/>
          </p:cNvSpPr>
          <p:nvPr>
            <p:ph type="title"/>
          </p:nvPr>
        </p:nvSpPr>
        <p:spPr>
          <a:xfrm>
            <a:off x="3409920" y="447840"/>
            <a:ext cx="4657320" cy="1009440"/>
          </a:xfrm>
          <a:prstGeom prst="rect">
            <a:avLst/>
          </a:prstGeom>
          <a:noFill/>
          <a:ln w="0">
            <a:noFill/>
          </a:ln>
        </p:spPr>
        <p:txBody>
          <a:bodyPr lIns="91440" rIns="91440" tIns="91440" bIns="91440" anchor="t">
            <a:normAutofit fontScale="90028"/>
          </a:bodyPr>
          <a:p>
            <a:pPr indent="0">
              <a:lnSpc>
                <a:spcPct val="100000"/>
              </a:lnSpc>
              <a:buNone/>
              <a:tabLst>
                <a:tab algn="l" pos="0"/>
              </a:tabLst>
            </a:pPr>
            <a:r>
              <a:rPr b="0" lang="en" sz="3000" spc="-1" strike="noStrike">
                <a:solidFill>
                  <a:schemeClr val="dk1"/>
                </a:solidFill>
                <a:latin typeface="Syncopate"/>
                <a:ea typeface="Syncopate"/>
              </a:rPr>
              <a:t>Generative Adversarial Networks (GANs)</a:t>
            </a:r>
            <a:endParaRPr b="0" lang="fr-FR" sz="3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714240" y="790560"/>
            <a:ext cx="7714800" cy="694800"/>
          </a:xfrm>
          <a:prstGeom prst="rect">
            <a:avLst/>
          </a:prstGeom>
          <a:noFill/>
          <a:ln w="0">
            <a:noFill/>
          </a:ln>
        </p:spPr>
        <p:txBody>
          <a:bodyPr lIns="91440" rIns="91440" tIns="91440" bIns="91440" anchor="t">
            <a:normAutofit fontScale="84006"/>
          </a:bodyPr>
          <a:p>
            <a:pPr indent="0">
              <a:lnSpc>
                <a:spcPct val="100000"/>
              </a:lnSpc>
              <a:buNone/>
              <a:tabLst>
                <a:tab algn="l" pos="0"/>
              </a:tabLst>
            </a:pPr>
            <a:r>
              <a:rPr b="0" lang="en" sz="4000" spc="-1" strike="noStrike">
                <a:solidFill>
                  <a:schemeClr val="dk1"/>
                </a:solidFill>
                <a:latin typeface="Syncopate"/>
                <a:ea typeface="Syncopate"/>
              </a:rPr>
              <a:t>GAN Inversion process</a:t>
            </a:r>
            <a:endParaRPr b="0" lang="fr-FR" sz="4000" spc="-1" strike="noStrike">
              <a:solidFill>
                <a:schemeClr val="dk1"/>
              </a:solidFill>
              <a:latin typeface="Arial"/>
            </a:endParaRPr>
          </a:p>
        </p:txBody>
      </p:sp>
      <p:sp>
        <p:nvSpPr>
          <p:cNvPr id="84" name="PlaceHolder 2"/>
          <p:cNvSpPr>
            <a:spLocks noGrp="1"/>
          </p:cNvSpPr>
          <p:nvPr>
            <p:ph/>
          </p:nvPr>
        </p:nvSpPr>
        <p:spPr>
          <a:xfrm>
            <a:off x="3352680" y="2400480"/>
            <a:ext cx="5076360" cy="19522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Cabin"/>
                <a:ea typeface="Cabin"/>
              </a:rPr>
              <a:t>GAN Inversion is a technique that allows real images to be mapped into the latent space of a pretrained GAN model. This process is crucial for enabling the generation of paired data, which is beneficial for tasks like face stylization. By effectively translating an image into a form that the GAN can manipulate, it sets the stage for precise and effective artistic transfers.</a:t>
            </a:r>
            <a:endParaRPr b="0" lang="fr-F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2025-04-09T07:25:58Z</dcterms:created>
  <dc:creator>Unknown Creator</dc:creator>
  <dc:description/>
  <dc:language>en-US</dc:language>
  <cp:lastModifiedBy>Unknown Creator</cp:lastModifiedBy>
  <dcterms:modified xsi:type="dcterms:W3CDTF">2025-04-09T07:25:58Z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ies>
</file>